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96" y="-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Shape 2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773995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1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1031800" y="1268874"/>
            <a:ext cx="5390701" cy="13320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24854" y="2372274"/>
            <a:ext cx="3024902" cy="1895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1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pic>
        <p:nvPicPr>
          <p:cNvPr id="105" name="Google Shape;64;p12" descr="Google Shape;64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3807" y="-585950"/>
            <a:ext cx="3430625" cy="229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5;p12" descr="Google Shape;65;p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0944" y="3751750"/>
            <a:ext cx="3430625" cy="229997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92075" y="1079425"/>
            <a:ext cx="4071300" cy="1757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2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t>Title Text</a:t>
            </a:r>
          </a:p>
        </p:txBody>
      </p:sp>
      <p:pic>
        <p:nvPicPr>
          <p:cNvPr id="116" name="Google Shape;69;p13" descr="Google Shape;69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12594">
            <a:off x="-835477" y="2130730"/>
            <a:ext cx="8883452" cy="595806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738925" y="447525"/>
            <a:ext cx="4105501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3025" y="1136575"/>
            <a:ext cx="4071300" cy="1757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311699" y="1759599"/>
            <a:ext cx="8520602" cy="16512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01749" y="3210574"/>
            <a:ext cx="7540502" cy="3390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268212" y="500449"/>
            <a:ext cx="8520602" cy="1149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58263" y="1471400"/>
            <a:ext cx="7540501" cy="3390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4858225" y="2190974"/>
            <a:ext cx="3565200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27180" y="2996425"/>
            <a:ext cx="3024901" cy="1895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738574" y="454299"/>
            <a:ext cx="2931301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7526" y="3423625"/>
            <a:ext cx="1661101" cy="9843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chemeClr val="accent2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chemeClr val="accent2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chemeClr val="accent2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chemeClr val="accent2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768900" y="3082063"/>
            <a:ext cx="4372501" cy="6210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8900" y="3487325"/>
            <a:ext cx="2444401" cy="7926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3_1">
    <p:bg>
      <p:bgPr>
        <a:solidFill>
          <a:srgbClr val="F9C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2385749" y="3548788"/>
            <a:ext cx="4372502" cy="6210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49800" y="3944525"/>
            <a:ext cx="2444401" cy="7926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3;p3"/>
          <p:cNvSpPr/>
          <p:nvPr/>
        </p:nvSpPr>
        <p:spPr>
          <a:xfrm>
            <a:off x="-92126" y="-400126"/>
            <a:ext cx="9585002" cy="6107402"/>
          </a:xfrm>
          <a:prstGeom prst="rect">
            <a:avLst/>
          </a:prstGeom>
          <a:solidFill>
            <a:srgbClr val="F9C5B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043299" y="1792475"/>
            <a:ext cx="7179301" cy="11448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7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20505" y="2937274"/>
            <a:ext cx="3024901" cy="1895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2458" y="4669900"/>
            <a:ext cx="393318" cy="380234"/>
          </a:xfrm>
          <a:prstGeom prst="rect">
            <a:avLst/>
          </a:prstGeom>
        </p:spPr>
        <p:txBody>
          <a:bodyPr lIns="91424" tIns="91424" rIns="91424" bIns="91424"/>
          <a:lstStyle>
            <a:lvl1pPr algn="l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3850199" y="3041363"/>
            <a:ext cx="4372502" cy="621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78300" y="3506375"/>
            <a:ext cx="2444401" cy="7926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r">
              <a:lnSpc>
                <a:spcPct val="100000"/>
              </a:lnSpc>
              <a:buClrTx/>
              <a:buSzTx/>
              <a:buFontTx/>
              <a:buNone/>
            </a:lvl1pPr>
            <a:lvl2pPr marL="304800" indent="304800" algn="r">
              <a:lnSpc>
                <a:spcPct val="100000"/>
              </a:lnSpc>
              <a:buClrTx/>
              <a:buSzTx/>
              <a:buFontTx/>
              <a:buNone/>
            </a:lvl2pPr>
            <a:lvl3pPr marL="304800" indent="762000" algn="r">
              <a:lnSpc>
                <a:spcPct val="100000"/>
              </a:lnSpc>
              <a:buClrTx/>
              <a:buSzTx/>
              <a:buFontTx/>
              <a:buNone/>
            </a:lvl3pPr>
            <a:lvl4pPr marL="304800" indent="1219200" algn="r">
              <a:lnSpc>
                <a:spcPct val="100000"/>
              </a:lnSpc>
              <a:buClrTx/>
              <a:buSzTx/>
              <a:buFontTx/>
              <a:buNone/>
            </a:lvl4pPr>
            <a:lvl5pPr marL="304800" indent="1676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1481174" y="3588399"/>
            <a:ext cx="1857302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81124" y="2804124"/>
            <a:ext cx="1457401" cy="9843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1pPr>
            <a:lvl2pPr marL="304800" indent="304800" algn="ctr"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2pPr>
            <a:lvl3pPr marL="304800" indent="762000" algn="ctr"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3pPr>
            <a:lvl4pPr marL="304800" indent="1219200" algn="ctr"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4pPr>
            <a:lvl5pPr marL="304800" indent="1676400" algn="ctr">
              <a:buClrTx/>
              <a:buSzTx/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3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729400" y="295125"/>
            <a:ext cx="2931300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9400" y="898450"/>
            <a:ext cx="4071300" cy="1757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Google Shape;117;p23"/>
          <p:cNvSpPr/>
          <p:nvPr/>
        </p:nvSpPr>
        <p:spPr>
          <a:xfrm>
            <a:off x="4575125" y="0"/>
            <a:ext cx="4569001" cy="5143500"/>
          </a:xfrm>
          <a:prstGeom prst="rect">
            <a:avLst/>
          </a:prstGeom>
          <a:solidFill>
            <a:srgbClr val="F9C5B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3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2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4450" y="1231125"/>
            <a:ext cx="4071300" cy="1757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Google Shape;121;p24"/>
          <p:cNvSpPr/>
          <p:nvPr/>
        </p:nvSpPr>
        <p:spPr>
          <a:xfrm>
            <a:off x="74" y="3239424"/>
            <a:ext cx="9144001" cy="1904101"/>
          </a:xfrm>
          <a:prstGeom prst="rect">
            <a:avLst/>
          </a:prstGeom>
          <a:solidFill>
            <a:srgbClr val="F9C5B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3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974974" y="455824"/>
            <a:ext cx="2931301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09075" y="1297274"/>
            <a:ext cx="4071300" cy="1757402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Google Shape;125;p25"/>
          <p:cNvSpPr/>
          <p:nvPr/>
        </p:nvSpPr>
        <p:spPr>
          <a:xfrm>
            <a:off x="74" y="-58951"/>
            <a:ext cx="744302" cy="5202602"/>
          </a:xfrm>
          <a:prstGeom prst="rect">
            <a:avLst/>
          </a:prstGeom>
          <a:solidFill>
            <a:srgbClr val="F9C5B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1011832" y="769123"/>
            <a:ext cx="3105693" cy="3331629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685662">
              <a:defRPr sz="900">
                <a:solidFill>
                  <a:srgbClr val="CACAC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7;p4"/>
          <p:cNvSpPr/>
          <p:nvPr/>
        </p:nvSpPr>
        <p:spPr>
          <a:xfrm>
            <a:off x="1373249" y="1893733"/>
            <a:ext cx="6397502" cy="2506476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2212050" y="1653150"/>
            <a:ext cx="4719900" cy="18372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114799" y="1305825"/>
            <a:ext cx="2136601" cy="6210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2450" y="1748388"/>
            <a:ext cx="2061300" cy="7926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2385749" y="3041363"/>
            <a:ext cx="4372502" cy="621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49800" y="3506375"/>
            <a:ext cx="2444401" cy="7926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38;p7"/>
          <p:cNvSpPr/>
          <p:nvPr/>
        </p:nvSpPr>
        <p:spPr>
          <a:xfrm>
            <a:off x="745499" y="546599"/>
            <a:ext cx="7653002" cy="40503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xfrm>
            <a:off x="1106400" y="1118099"/>
            <a:ext cx="2931300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6400" y="2117650"/>
            <a:ext cx="4071300" cy="1757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1_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730462" y="2626374"/>
            <a:ext cx="2571302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400"/>
            </a:lvl1pPr>
          </a:lstStyle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0487" y="3297925"/>
            <a:ext cx="2571302" cy="9843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sz="1100"/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sz="1100"/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sz="1100"/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sz="1100"/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sz="1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_1_1_1_1_2">
    <p:bg>
      <p:bgPr>
        <a:solidFill>
          <a:srgbClr val="F9C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3324438" y="2556799"/>
            <a:ext cx="2571301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04424" y="3323599"/>
            <a:ext cx="2211301" cy="9843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56;p10"/>
          <p:cNvSpPr/>
          <p:nvPr/>
        </p:nvSpPr>
        <p:spPr>
          <a:xfrm>
            <a:off x="-60850" y="-1403550"/>
            <a:ext cx="5176500" cy="656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9C5B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xfrm>
            <a:off x="722349" y="2376800"/>
            <a:ext cx="2280301" cy="10809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49" y="3408750"/>
            <a:ext cx="2280301" cy="1757401"/>
          </a:xfrm>
          <a:prstGeom prst="rect">
            <a:avLst/>
          </a:prstGeom>
        </p:spPr>
        <p:txBody>
          <a:bodyPr>
            <a:normAutofit/>
          </a:bodyPr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chemeClr val="accent2"/>
          </a:solidFill>
          <a:uFillTx/>
          <a:latin typeface="Playfair Display"/>
          <a:ea typeface="Playfair Display"/>
          <a:cs typeface="Playfair Display"/>
          <a:sym typeface="Playfair Display"/>
        </a:defRPr>
      </a:lvl9pPr>
    </p:titleStyle>
    <p:bodyStyle>
      <a:lvl1pPr marL="4572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●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1pPr>
      <a:lvl2pPr marL="9144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○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2pPr>
      <a:lvl3pPr marL="13716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■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3pPr>
      <a:lvl4pPr marL="18288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●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4pPr>
      <a:lvl5pPr marL="22860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○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5pPr>
      <a:lvl6pPr marL="27432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■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6pPr>
      <a:lvl7pPr marL="32004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●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7pPr>
      <a:lvl8pPr marL="36576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○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8pPr>
      <a:lvl9pPr marL="4114800" marR="0" indent="-3048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999999"/>
        </a:buClr>
        <a:buSzPts val="1200"/>
        <a:buFont typeface="Helvetica"/>
        <a:buChar char="■"/>
        <a:tabLst/>
        <a:defRPr sz="1200" b="0" i="0" u="none" strike="noStrike" cap="none" spc="0" baseline="0">
          <a:solidFill>
            <a:srgbClr val="999999"/>
          </a:solidFill>
          <a:uFillTx/>
          <a:latin typeface="Merriweather Light"/>
          <a:ea typeface="Merriweather Light"/>
          <a:cs typeface="Merriweather Light"/>
          <a:sym typeface="Merriweather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eana-team.r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hyperlink" Target="mailto:hello@teana-team.com" TargetMode="External"/><Relationship Id="rId4" Type="http://schemas.openxmlformats.org/officeDocument/2006/relationships/hyperlink" Target="http://teana-labs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creen Shot 2019-12-16 at 14.32.02.png" descr="Screen Shot 2019-12-16 at 14.32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69"/>
            <a:ext cx="9144000" cy="5140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creen Shot 2020-01-31 at 22.38.12.png" descr="Screen Shot 2020-01-31 at 22.38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3" y="-3811"/>
            <a:ext cx="9144001" cy="5151122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Как применять?"/>
          <p:cNvSpPr txBox="1">
            <a:spLocks noGrp="1"/>
          </p:cNvSpPr>
          <p:nvPr>
            <p:ph type="title" idx="4294967295"/>
          </p:nvPr>
        </p:nvSpPr>
        <p:spPr>
          <a:xfrm>
            <a:off x="4339634" y="647400"/>
            <a:ext cx="5390701" cy="706427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>
              <a:defRPr sz="3500">
                <a:solidFill>
                  <a:srgbClr val="000000"/>
                </a:solidFill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Как применять?</a:t>
            </a:r>
          </a:p>
        </p:txBody>
      </p:sp>
      <p:sp>
        <p:nvSpPr>
          <p:cNvPr id="301" name="Молочко можно использовать как самостоятельный продукт для кожи лица, шеи и декольте, а также в сочетании с биоэссенциями Vegenius.…"/>
          <p:cNvSpPr txBox="1"/>
          <p:nvPr/>
        </p:nvSpPr>
        <p:spPr>
          <a:xfrm>
            <a:off x="4028526" y="1428867"/>
            <a:ext cx="4923364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1700">
                <a:latin typeface="Bliss Pro"/>
                <a:ea typeface="Bliss Pro"/>
                <a:cs typeface="Bliss Pro"/>
                <a:sym typeface="Bliss Pro"/>
              </a:defRPr>
            </a:pPr>
            <a:r>
              <a:t>Молочко можно использовать как самостоятельный продукт для кожи лица, шеи и декольте, а также в сочетании с биоэссенциями Vegenius. </a:t>
            </a:r>
          </a:p>
          <a:p>
            <a:pPr>
              <a:defRPr sz="1700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>
              <a:defRPr sz="1700">
                <a:latin typeface="Bliss Pro"/>
                <a:ea typeface="Bliss Pro"/>
                <a:cs typeface="Bliss Pro"/>
                <a:sym typeface="Bliss Pro"/>
              </a:defRPr>
            </a:pPr>
            <a:r>
              <a:t>В зависимости от того, сколько капель биоэссенции вы добавите в порцию молочка — можно регулировать насыщенность текстуры, создавая полностью индивидуальное средство: от очень легкой текстуры (просто молочко) до плотного ночного крема (молочко + биоэссенция 50/50). </a:t>
            </a:r>
          </a:p>
          <a:p>
            <a:pPr>
              <a:defRPr sz="1700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>
              <a:defRPr sz="1700">
                <a:latin typeface="Bliss Pro"/>
                <a:ea typeface="Bliss Pro"/>
                <a:cs typeface="Bliss Pro"/>
                <a:sym typeface="Bliss Pro"/>
              </a:defRPr>
            </a:pPr>
            <a:r>
              <a:t>Одной ампулы хватает на 2-4 применения. </a:t>
            </a:r>
          </a:p>
          <a:p>
            <a:pPr>
              <a:defRPr sz="1700">
                <a:latin typeface="Bliss Pro"/>
                <a:ea typeface="Bliss Pro"/>
                <a:cs typeface="Bliss Pro"/>
                <a:sym typeface="Bliss Pro"/>
              </a:defRPr>
            </a:pPr>
            <a:r>
              <a:t>Открытую ампулу хранить в холодильнике 3 суток.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creen Shot 2019-12-16 at 14.43.28.png" descr="Screen Shot 2019-12-16 at 14.43.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586" y="-30600"/>
            <a:ext cx="9231172" cy="5204700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eana-team.ru | teana-labs.ru…"/>
          <p:cNvSpPr txBox="1"/>
          <p:nvPr/>
        </p:nvSpPr>
        <p:spPr>
          <a:xfrm>
            <a:off x="3457854" y="3486573"/>
            <a:ext cx="6702977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lnSpc>
                <a:spcPct val="140000"/>
              </a:lnSpc>
              <a:defRPr sz="1800" u="sng">
                <a:latin typeface="Bliss Pro"/>
                <a:ea typeface="Bliss Pro"/>
                <a:cs typeface="Bliss Pro"/>
                <a:sym typeface="Bliss Pro"/>
              </a:defRPr>
            </a:pPr>
            <a:r>
              <a:rPr b="1" u="none">
                <a:uFill>
                  <a:solidFill>
                    <a:srgbClr val="0000FF"/>
                  </a:solidFill>
                </a:uFill>
                <a:hlinkClick r:id="rId3"/>
              </a:rPr>
              <a:t>teana-team.ru</a:t>
            </a:r>
            <a:r>
              <a:rPr u="none"/>
              <a:t> | </a:t>
            </a:r>
            <a:r>
              <a:rPr b="1" u="none">
                <a:uFill>
                  <a:solidFill>
                    <a:srgbClr val="0000FF"/>
                  </a:solidFill>
                </a:uFill>
                <a:hlinkClick r:id="rId4"/>
              </a:rPr>
              <a:t>teana-labs.ru</a:t>
            </a:r>
          </a:p>
          <a:p>
            <a:pPr algn="ctr" defTabSz="825500">
              <a:lnSpc>
                <a:spcPct val="140000"/>
              </a:lnSpc>
              <a:defRPr sz="1800">
                <a:latin typeface="Bliss Pro"/>
                <a:ea typeface="Bliss Pro"/>
                <a:cs typeface="Bliss Pro"/>
                <a:sym typeface="Bliss Pro"/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5"/>
              </a:rPr>
              <a:t>sales@teana-labs.ru</a:t>
            </a:r>
          </a:p>
          <a:p>
            <a:pPr algn="ctr" defTabSz="825500">
              <a:lnSpc>
                <a:spcPct val="140000"/>
              </a:lnSpc>
              <a:defRPr sz="1800">
                <a:latin typeface="Bliss Pro"/>
                <a:ea typeface="Bliss Pro"/>
                <a:cs typeface="Bliss Pro"/>
                <a:sym typeface="Bliss Pro"/>
              </a:defRPr>
            </a:pPr>
            <a:r>
              <a:t>8 800 775 36 91</a:t>
            </a:r>
          </a:p>
          <a:p>
            <a:pPr algn="ctr" defTabSz="825500">
              <a:lnSpc>
                <a:spcPct val="140000"/>
              </a:lnSpc>
              <a:defRPr sz="1800">
                <a:latin typeface="Bliss Pro"/>
                <a:ea typeface="Bliss Pro"/>
                <a:cs typeface="Bliss Pro"/>
                <a:sym typeface="Bliss Pro"/>
              </a:defRPr>
            </a:pPr>
            <a:r>
              <a:t>+7 495 150 03 63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creen Shot 2020-01-31 at 21.14.36.png" descr="Screen Shot 2020-01-31 at 21.14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085"/>
            <a:ext cx="9144001" cy="5139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creen Shot 2020-01-31 at 22.39.05.png" descr="Screen Shot 2020-01-31 at 22.39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3" y="0"/>
            <a:ext cx="9138354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Растительное молочко — ценный и популярный…"/>
          <p:cNvSpPr txBox="1">
            <a:spLocks noGrp="1"/>
          </p:cNvSpPr>
          <p:nvPr>
            <p:ph type="title" idx="4294967295"/>
          </p:nvPr>
        </p:nvSpPr>
        <p:spPr>
          <a:xfrm>
            <a:off x="1499816" y="1516475"/>
            <a:ext cx="6555596" cy="326099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Растительное</a:t>
            </a:r>
            <a:r>
              <a:rPr dirty="0"/>
              <a:t> </a:t>
            </a:r>
            <a:r>
              <a:rPr dirty="0" err="1"/>
              <a:t>молочко</a:t>
            </a:r>
            <a:r>
              <a:rPr dirty="0"/>
              <a:t> — </a:t>
            </a:r>
            <a:r>
              <a:rPr dirty="0" err="1"/>
              <a:t>ценный</a:t>
            </a:r>
            <a:r>
              <a:rPr dirty="0"/>
              <a:t> и </a:t>
            </a:r>
            <a:r>
              <a:rPr dirty="0" err="1"/>
              <a:t>популярный</a:t>
            </a:r>
            <a:r>
              <a:rPr dirty="0"/>
              <a:t> </a:t>
            </a:r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/>
              <a:t>в </a:t>
            </a:r>
            <a:r>
              <a:rPr dirty="0" err="1"/>
              <a:t>косметике</a:t>
            </a:r>
            <a:r>
              <a:rPr dirty="0"/>
              <a:t> </a:t>
            </a:r>
            <a:r>
              <a:rPr dirty="0" err="1"/>
              <a:t>активный</a:t>
            </a:r>
            <a:r>
              <a:rPr dirty="0"/>
              <a:t> </a:t>
            </a:r>
            <a:r>
              <a:rPr dirty="0" err="1"/>
              <a:t>ингредиент</a:t>
            </a:r>
            <a:r>
              <a:rPr dirty="0"/>
              <a:t>. </a:t>
            </a:r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Обычно</a:t>
            </a:r>
            <a:r>
              <a:rPr dirty="0"/>
              <a:t> </a:t>
            </a:r>
            <a:r>
              <a:rPr dirty="0" err="1"/>
              <a:t>применяется</a:t>
            </a:r>
            <a:r>
              <a:rPr dirty="0"/>
              <a:t> в </a:t>
            </a:r>
            <a:r>
              <a:rPr dirty="0" err="1"/>
              <a:t>рецептурах</a:t>
            </a:r>
            <a:r>
              <a:rPr dirty="0"/>
              <a:t> в </a:t>
            </a:r>
            <a:r>
              <a:rPr dirty="0" err="1"/>
              <a:t>количестве</a:t>
            </a:r>
            <a:r>
              <a:rPr dirty="0"/>
              <a:t> </a:t>
            </a:r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от</a:t>
            </a:r>
            <a:r>
              <a:rPr dirty="0"/>
              <a:t> 1,5%. </a:t>
            </a:r>
            <a:r>
              <a:rPr dirty="0" err="1"/>
              <a:t>Оно</a:t>
            </a:r>
            <a:r>
              <a:rPr dirty="0"/>
              <a:t> </a:t>
            </a:r>
            <a:r>
              <a:rPr dirty="0" err="1"/>
              <a:t>совмещает</a:t>
            </a:r>
            <a:r>
              <a:rPr dirty="0"/>
              <a:t> в </a:t>
            </a:r>
            <a:r>
              <a:rPr dirty="0" err="1"/>
              <a:t>себе</a:t>
            </a:r>
            <a:r>
              <a:rPr dirty="0"/>
              <a:t> </a:t>
            </a:r>
            <a:r>
              <a:rPr dirty="0" err="1"/>
              <a:t>активную</a:t>
            </a:r>
            <a:r>
              <a:rPr dirty="0"/>
              <a:t> </a:t>
            </a:r>
            <a:r>
              <a:rPr dirty="0" err="1"/>
              <a:t>масляную</a:t>
            </a:r>
            <a:r>
              <a:rPr dirty="0"/>
              <a:t> и </a:t>
            </a:r>
            <a:r>
              <a:rPr dirty="0" err="1"/>
              <a:t>водную</a:t>
            </a:r>
            <a:r>
              <a:rPr dirty="0"/>
              <a:t> </a:t>
            </a:r>
            <a:r>
              <a:rPr dirty="0" err="1"/>
              <a:t>фазы</a:t>
            </a:r>
            <a:r>
              <a:rPr dirty="0"/>
              <a:t>, </a:t>
            </a:r>
            <a:r>
              <a:rPr dirty="0" err="1"/>
              <a:t>образуя</a:t>
            </a:r>
            <a:r>
              <a:rPr dirty="0"/>
              <a:t> </a:t>
            </a:r>
            <a:r>
              <a:rPr dirty="0" err="1"/>
              <a:t>нежную</a:t>
            </a:r>
            <a:r>
              <a:rPr dirty="0"/>
              <a:t> </a:t>
            </a:r>
            <a:r>
              <a:rPr dirty="0" err="1"/>
              <a:t>эмульсию</a:t>
            </a:r>
            <a:r>
              <a:rPr dirty="0"/>
              <a:t> </a:t>
            </a:r>
            <a:r>
              <a:rPr dirty="0" err="1"/>
              <a:t>благодаря</a:t>
            </a:r>
            <a:r>
              <a:rPr dirty="0"/>
              <a:t> </a:t>
            </a:r>
            <a:r>
              <a:rPr dirty="0" err="1"/>
              <a:t>растительным</a:t>
            </a:r>
            <a:r>
              <a:rPr dirty="0"/>
              <a:t> </a:t>
            </a:r>
            <a:r>
              <a:rPr dirty="0" err="1"/>
              <a:t>фосфолипидам</a:t>
            </a:r>
            <a:r>
              <a:rPr dirty="0"/>
              <a:t>.</a:t>
            </a:r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endParaRPr dirty="0"/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предлагаем</a:t>
            </a:r>
            <a:r>
              <a:rPr dirty="0"/>
              <a:t> </a:t>
            </a:r>
            <a:r>
              <a:rPr dirty="0" err="1"/>
              <a:t>вам</a:t>
            </a:r>
            <a:r>
              <a:rPr dirty="0"/>
              <a:t> 100% </a:t>
            </a:r>
            <a:r>
              <a:rPr dirty="0" err="1"/>
              <a:t>растительного</a:t>
            </a:r>
            <a:r>
              <a:rPr dirty="0"/>
              <a:t> </a:t>
            </a:r>
            <a:r>
              <a:rPr dirty="0" err="1"/>
              <a:t>молочка</a:t>
            </a:r>
            <a:r>
              <a:rPr dirty="0"/>
              <a:t> </a:t>
            </a:r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/>
              <a:t>в </a:t>
            </a:r>
            <a:r>
              <a:rPr dirty="0" err="1"/>
              <a:t>фармацевтических</a:t>
            </a:r>
            <a:r>
              <a:rPr dirty="0"/>
              <a:t> </a:t>
            </a:r>
            <a:r>
              <a:rPr dirty="0" err="1"/>
              <a:t>ампулах</a:t>
            </a:r>
            <a:r>
              <a:rPr dirty="0"/>
              <a:t> — </a:t>
            </a:r>
          </a:p>
          <a:p>
            <a:pPr algn="ctr">
              <a:defRPr sz="2000" b="0">
                <a:latin typeface="Bliss Pro"/>
                <a:ea typeface="Bliss Pro"/>
                <a:cs typeface="Bliss Pro"/>
                <a:sym typeface="Bliss Pro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интенсивной</a:t>
            </a:r>
            <a:r>
              <a:rPr dirty="0"/>
              <a:t> </a:t>
            </a:r>
            <a:r>
              <a:rPr dirty="0" err="1"/>
              <a:t>заботы</a:t>
            </a:r>
            <a:r>
              <a:rPr dirty="0"/>
              <a:t> о </a:t>
            </a:r>
            <a:r>
              <a:rPr dirty="0" err="1"/>
              <a:t>коже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creen Shot 2020-02-04 at 16.17.23.png" descr="Screen Shot 2020-02-04 at 16.17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35" y="-1"/>
            <a:ext cx="912033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Молочком называют любые средства с жидкой эмульсионной текстурой. Для очищения, реже — для ухода за кожей.…"/>
          <p:cNvSpPr txBox="1"/>
          <p:nvPr/>
        </p:nvSpPr>
        <p:spPr>
          <a:xfrm>
            <a:off x="3593899" y="3123534"/>
            <a:ext cx="5249823" cy="1276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t>Молочком называют любые средства с жидкой эмульсионной текстурой. Для очищения, реже — для ухода за кожей. </a:t>
            </a:r>
          </a:p>
          <a:p>
            <a:pPr algn="ctr">
              <a:defRPr sz="400"/>
            </a:pPr>
            <a:endParaRPr/>
          </a:p>
          <a:p>
            <a:pPr algn="ctr"/>
            <a:r>
              <a:t>Натуральное растительное молочко добавляется </a:t>
            </a:r>
          </a:p>
          <a:p>
            <a:pPr algn="ctr"/>
            <a:r>
              <a:rPr b="1"/>
              <a:t>как один из активных ингредиентов</a:t>
            </a:r>
            <a:r>
              <a:t> </a:t>
            </a:r>
          </a:p>
          <a:p>
            <a:pPr algn="ctr"/>
            <a:r>
              <a:t>в лосьоны, кремы, шампуни и т.д. </a:t>
            </a:r>
          </a:p>
          <a:p>
            <a:pPr algn="ctr"/>
            <a:r>
              <a:rPr b="1"/>
              <a:t>Мы используем его в чистом виде в ампулах! </a:t>
            </a:r>
          </a:p>
        </p:txBody>
      </p:sp>
      <p:sp>
        <p:nvSpPr>
          <p:cNvPr id="268" name="100% натуральный ежедневный уход за лицом"/>
          <p:cNvSpPr txBox="1"/>
          <p:nvPr/>
        </p:nvSpPr>
        <p:spPr>
          <a:xfrm>
            <a:off x="4031130" y="4485042"/>
            <a:ext cx="4555120" cy="27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700">
                <a:solidFill>
                  <a:srgbClr val="FF908E"/>
                </a:solidFill>
                <a:latin typeface="Nexa Script"/>
                <a:ea typeface="Nexa Script"/>
                <a:cs typeface="Nexa Script"/>
                <a:sym typeface="Nexa Script"/>
              </a:defRPr>
            </a:lvl1pPr>
          </a:lstStyle>
          <a:p>
            <a:r>
              <a:t>100% натуральный ежедневный уход за лицом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creen Shot 2020-02-04 at 16.21.11.png" descr="Screen Shot 2020-02-04 at 16.21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36"/>
            <a:ext cx="9144001" cy="514222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Легкая текстура…"/>
          <p:cNvSpPr txBox="1"/>
          <p:nvPr/>
        </p:nvSpPr>
        <p:spPr>
          <a:xfrm>
            <a:off x="6408227" y="316856"/>
            <a:ext cx="2551083" cy="165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marL="140368" indent="-140368">
              <a:lnSpc>
                <a:spcPct val="130000"/>
              </a:lnSpc>
              <a:buSzPct val="100000"/>
              <a:buChar char="•"/>
              <a:defRPr sz="1800">
                <a:solidFill>
                  <a:schemeClr val="accent2">
                    <a:lumOff val="-2588"/>
                  </a:schemeClr>
                </a:solidFill>
                <a:latin typeface="Nexa Script"/>
                <a:ea typeface="Nexa Script"/>
                <a:cs typeface="Nexa Script"/>
                <a:sym typeface="Nexa Script"/>
              </a:defRPr>
            </a:pPr>
            <a:r>
              <a:t>Легкая текстура</a:t>
            </a:r>
          </a:p>
          <a:p>
            <a:pPr marL="140368" indent="-140368">
              <a:lnSpc>
                <a:spcPct val="130000"/>
              </a:lnSpc>
              <a:buSzPct val="100000"/>
              <a:buChar char="•"/>
              <a:defRPr sz="1800">
                <a:solidFill>
                  <a:schemeClr val="accent2">
                    <a:lumOff val="-2588"/>
                  </a:schemeClr>
                </a:solidFill>
                <a:latin typeface="Nexa Script"/>
                <a:ea typeface="Nexa Script"/>
                <a:cs typeface="Nexa Script"/>
                <a:sym typeface="Nexa Script"/>
              </a:defRPr>
            </a:pPr>
            <a:r>
              <a:t>Быстро впитывается</a:t>
            </a:r>
          </a:p>
          <a:p>
            <a:pPr marL="140368" indent="-140368">
              <a:lnSpc>
                <a:spcPct val="130000"/>
              </a:lnSpc>
              <a:buSzPct val="100000"/>
              <a:buChar char="•"/>
              <a:defRPr sz="1800">
                <a:solidFill>
                  <a:schemeClr val="accent2">
                    <a:lumOff val="-2588"/>
                  </a:schemeClr>
                </a:solidFill>
                <a:latin typeface="Nexa Script"/>
                <a:ea typeface="Nexa Script"/>
                <a:cs typeface="Nexa Script"/>
                <a:sym typeface="Nexa Script"/>
              </a:defRPr>
            </a:pPr>
            <a:r>
              <a:t>Подходит веганам</a:t>
            </a:r>
          </a:p>
          <a:p>
            <a:pPr marL="140368" indent="-140368">
              <a:lnSpc>
                <a:spcPct val="130000"/>
              </a:lnSpc>
              <a:buSzPct val="100000"/>
              <a:buChar char="•"/>
              <a:defRPr sz="1800">
                <a:solidFill>
                  <a:schemeClr val="accent2">
                    <a:lumOff val="-2588"/>
                  </a:schemeClr>
                </a:solidFill>
                <a:latin typeface="Nexa Script"/>
                <a:ea typeface="Nexa Script"/>
                <a:cs typeface="Nexa Script"/>
                <a:sym typeface="Nexa Script"/>
              </a:defRPr>
            </a:pPr>
            <a:r>
              <a:t>Ампульный формат</a:t>
            </a:r>
          </a:p>
          <a:p>
            <a:pPr marL="140368" indent="-140368">
              <a:lnSpc>
                <a:spcPct val="130000"/>
              </a:lnSpc>
              <a:buSzPct val="100000"/>
              <a:buChar char="•"/>
              <a:defRPr sz="1800">
                <a:solidFill>
                  <a:schemeClr val="accent2">
                    <a:lumOff val="-2588"/>
                  </a:schemeClr>
                </a:solidFill>
                <a:latin typeface="Nexa Script"/>
                <a:ea typeface="Nexa Script"/>
                <a:cs typeface="Nexa Script"/>
                <a:sym typeface="Nexa Script"/>
              </a:defRPr>
            </a:pPr>
            <a:r>
              <a:t>Без консервантов</a:t>
            </a:r>
          </a:p>
        </p:txBody>
      </p:sp>
      <p:sp>
        <p:nvSpPr>
          <p:cNvPr id="272" name="КОНКУРЕНТНЫЕ ПРЕИМУЩЕСТВА"/>
          <p:cNvSpPr txBox="1"/>
          <p:nvPr/>
        </p:nvSpPr>
        <p:spPr>
          <a:xfrm>
            <a:off x="1538560" y="1844174"/>
            <a:ext cx="460141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sz="2000" b="1" cap="all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КОНКУРЕНТНЫЕ ПРЕИМУЩЕСТВА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creen Shot 2020-02-04 at 16.21.52.png" descr="Screen Shot 2020-02-04 at 16.21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675"/>
            <a:ext cx="9144001" cy="515685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За последние два года число запросов “Молочко для лица” возросло на 13%…"/>
          <p:cNvSpPr txBox="1">
            <a:spLocks noGrp="1"/>
          </p:cNvSpPr>
          <p:nvPr>
            <p:ph type="body" sz="quarter" idx="4294967295"/>
          </p:nvPr>
        </p:nvSpPr>
        <p:spPr>
          <a:xfrm>
            <a:off x="361863" y="3815899"/>
            <a:ext cx="5815279" cy="13176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Tx/>
              <a:buSzTx/>
              <a:buFontTx/>
              <a:buNone/>
              <a:defRPr>
                <a:solidFill>
                  <a:srgbClr val="D8664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За последние два года число запросов “Молочко для лица” возросло на </a:t>
            </a:r>
            <a:r>
              <a:rPr b="1"/>
              <a:t>13% </a:t>
            </a:r>
          </a:p>
          <a:p>
            <a:pPr marL="0" indent="0">
              <a:lnSpc>
                <a:spcPct val="80000"/>
              </a:lnSpc>
              <a:buClrTx/>
              <a:buSzTx/>
              <a:buFontTx/>
              <a:buNone/>
              <a:defRPr>
                <a:solidFill>
                  <a:srgbClr val="D8664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по данным Yandex Wordstat. </a:t>
            </a:r>
          </a:p>
          <a:p>
            <a:pPr marL="0" indent="0">
              <a:lnSpc>
                <a:spcPct val="80000"/>
              </a:lnSpc>
              <a:buClrTx/>
              <a:buSzTx/>
              <a:buFontTx/>
              <a:buNone/>
              <a:defRPr>
                <a:solidFill>
                  <a:srgbClr val="D8664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0" indent="0">
              <a:lnSpc>
                <a:spcPct val="80000"/>
              </a:lnSpc>
              <a:buClrTx/>
              <a:buSzTx/>
              <a:buFontTx/>
              <a:buNone/>
              <a:defRPr>
                <a:solidFill>
                  <a:srgbClr val="D8664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Число запросов “Натуральный крем для лица” —  </a:t>
            </a:r>
            <a:r>
              <a:rPr b="1"/>
              <a:t>+27%</a:t>
            </a:r>
            <a:r>
              <a:t>. </a:t>
            </a:r>
          </a:p>
          <a:p>
            <a:pPr marL="0" indent="0">
              <a:lnSpc>
                <a:spcPct val="80000"/>
              </a:lnSpc>
              <a:buClrTx/>
              <a:buSzTx/>
              <a:buFontTx/>
              <a:buNone/>
              <a:defRPr>
                <a:solidFill>
                  <a:srgbClr val="D8664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0" indent="0">
              <a:lnSpc>
                <a:spcPct val="80000"/>
              </a:lnSpc>
              <a:buClrTx/>
              <a:buSzTx/>
              <a:buFontTx/>
              <a:buNone/>
              <a:defRPr>
                <a:solidFill>
                  <a:srgbClr val="D8664C"/>
                </a:solidFill>
                <a:latin typeface="Bliss Pro"/>
                <a:ea typeface="Bliss Pro"/>
                <a:cs typeface="Bliss Pro"/>
                <a:sym typeface="Bliss Pro"/>
              </a:defRPr>
            </a:pPr>
            <a:r>
              <a:t>Число запросов “Нежирный крем для лица” — </a:t>
            </a:r>
            <a:r>
              <a:rPr b="1"/>
              <a:t>+77%</a:t>
            </a:r>
            <a:r>
              <a:t>.</a:t>
            </a:r>
          </a:p>
        </p:txBody>
      </p:sp>
      <p:sp>
        <p:nvSpPr>
          <p:cNvPr id="276" name="Основная проблема натуральных кремов — их излишняя жирность.…"/>
          <p:cNvSpPr txBox="1"/>
          <p:nvPr/>
        </p:nvSpPr>
        <p:spPr>
          <a:xfrm>
            <a:off x="421726" y="2209007"/>
            <a:ext cx="6665910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Bliss Pro"/>
                <a:ea typeface="Bliss Pro"/>
                <a:cs typeface="Bliss Pro"/>
                <a:sym typeface="Bliss Pro"/>
              </a:defRPr>
            </a:pPr>
            <a:r>
              <a:t>Основная проблема натуральных кремов — их излишняя жирность. </a:t>
            </a:r>
          </a:p>
          <a:p>
            <a:pPr>
              <a:defRPr>
                <a:latin typeface="Bliss Pro"/>
                <a:ea typeface="Bliss Pro"/>
                <a:cs typeface="Bliss Pro"/>
                <a:sym typeface="Bliss Pro"/>
              </a:defRPr>
            </a:pPr>
            <a:r>
              <a:t>Наше решение — легкое и невероятно приятное на коже молочко растений. </a:t>
            </a:r>
          </a:p>
          <a:p>
            <a:pPr>
              <a:defRPr>
                <a:latin typeface="Bliss Pro"/>
                <a:ea typeface="Bliss Pro"/>
                <a:cs typeface="Bliss Pro"/>
                <a:sym typeface="Bliss Pro"/>
              </a:defRPr>
            </a:pPr>
            <a:r>
              <a:t>Без консервантов и добавок, в герметичной фармацевтической упаковке. </a:t>
            </a:r>
          </a:p>
          <a:p>
            <a:pPr>
              <a:defRPr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>
              <a:defRPr>
                <a:latin typeface="Bliss Pro"/>
                <a:ea typeface="Bliss Pro"/>
                <a:cs typeface="Bliss Pro"/>
                <a:sym typeface="Bliss Pro"/>
              </a:defRPr>
            </a:pPr>
            <a:r>
              <a:t>Молочко заменит в уходе крем, будучи при этом натуральным на все 100%. </a:t>
            </a:r>
          </a:p>
          <a:p>
            <a:pPr>
              <a:defRPr>
                <a:latin typeface="Bliss Pro"/>
                <a:ea typeface="Bliss Pro"/>
                <a:cs typeface="Bliss Pro"/>
                <a:sym typeface="Bliss Pro"/>
              </a:defRPr>
            </a:pPr>
            <a:r>
              <a:t>А при добавлении 1-2 капель биоэссценции Vegenius — позволит самостоятельно регулировать плотность текстуры.  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creen Shot 2019-12-16 at 14.37.31.png" descr="Screen Shot 2019-12-16 at 14.37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"/>
            <a:ext cx="9144001" cy="514096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Спокойствие и мягкость…"/>
          <p:cNvSpPr txBox="1"/>
          <p:nvPr/>
        </p:nvSpPr>
        <p:spPr>
          <a:xfrm>
            <a:off x="492337" y="2178896"/>
            <a:ext cx="3371984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07818" indent="-207818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Спокойствие и мягкость</a:t>
            </a:r>
          </a:p>
          <a:p>
            <a:pPr marL="207818" indent="-207818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207818" indent="-207818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Антиоксидантный эффект</a:t>
            </a:r>
          </a:p>
          <a:p>
            <a:pPr marL="207818" indent="-207818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207818" indent="-207818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Защита от воспалений</a:t>
            </a:r>
          </a:p>
        </p:txBody>
      </p:sp>
      <p:sp>
        <p:nvSpPr>
          <p:cNvPr id="280" name="Молочко флердоранжа (цветов апельсина) — сильный природный антиоксидант. Содержит гесперидин, защищающий клетки от окислительного стресса. Предупреждает преждевременное старение кожи."/>
          <p:cNvSpPr txBox="1"/>
          <p:nvPr/>
        </p:nvSpPr>
        <p:spPr>
          <a:xfrm>
            <a:off x="444038" y="3122506"/>
            <a:ext cx="4611189" cy="70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rPr dirty="0" err="1"/>
              <a:t>Молочко</a:t>
            </a:r>
            <a:r>
              <a:rPr dirty="0"/>
              <a:t> </a:t>
            </a:r>
            <a:r>
              <a:rPr dirty="0" err="1"/>
              <a:t>флердоранжа</a:t>
            </a:r>
            <a:r>
              <a:rPr dirty="0"/>
              <a:t> (</a:t>
            </a:r>
            <a:r>
              <a:rPr dirty="0" err="1"/>
              <a:t>цветов</a:t>
            </a:r>
            <a:r>
              <a:rPr dirty="0"/>
              <a:t> </a:t>
            </a:r>
            <a:r>
              <a:rPr dirty="0" err="1"/>
              <a:t>апельсина</a:t>
            </a:r>
            <a:r>
              <a:rPr dirty="0"/>
              <a:t>) — </a:t>
            </a:r>
            <a:r>
              <a:rPr dirty="0" err="1"/>
              <a:t>сильный</a:t>
            </a:r>
            <a:r>
              <a:rPr dirty="0"/>
              <a:t> </a:t>
            </a:r>
            <a:r>
              <a:rPr dirty="0" err="1"/>
              <a:t>природный</a:t>
            </a:r>
            <a:r>
              <a:rPr dirty="0"/>
              <a:t> </a:t>
            </a:r>
            <a:r>
              <a:rPr dirty="0" err="1"/>
              <a:t>антиоксидант</a:t>
            </a:r>
            <a:r>
              <a:rPr dirty="0"/>
              <a:t>. </a:t>
            </a:r>
            <a:r>
              <a:rPr dirty="0" err="1"/>
              <a:t>Содержит</a:t>
            </a:r>
            <a:r>
              <a:rPr dirty="0"/>
              <a:t> </a:t>
            </a:r>
            <a:r>
              <a:rPr dirty="0" err="1"/>
              <a:t>гесперидин</a:t>
            </a:r>
            <a:r>
              <a:rPr dirty="0"/>
              <a:t>, </a:t>
            </a:r>
            <a:r>
              <a:rPr dirty="0" err="1"/>
              <a:t>защищающий</a:t>
            </a:r>
            <a:r>
              <a:rPr dirty="0"/>
              <a:t> </a:t>
            </a:r>
            <a:r>
              <a:rPr dirty="0" err="1"/>
              <a:t>клетки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окислительного</a:t>
            </a:r>
            <a:r>
              <a:rPr dirty="0"/>
              <a:t> </a:t>
            </a:r>
            <a:r>
              <a:rPr dirty="0" err="1"/>
              <a:t>стресса</a:t>
            </a:r>
            <a:r>
              <a:rPr dirty="0"/>
              <a:t>. </a:t>
            </a:r>
            <a:r>
              <a:rPr dirty="0" err="1"/>
              <a:t>Предупреждает</a:t>
            </a:r>
            <a:r>
              <a:rPr dirty="0"/>
              <a:t> </a:t>
            </a:r>
            <a:r>
              <a:rPr dirty="0" err="1"/>
              <a:t>преждевременное</a:t>
            </a:r>
            <a:r>
              <a:rPr dirty="0"/>
              <a:t> </a:t>
            </a:r>
            <a:r>
              <a:rPr dirty="0" err="1"/>
              <a:t>старение</a:t>
            </a:r>
            <a:r>
              <a:rPr dirty="0"/>
              <a:t> </a:t>
            </a:r>
            <a:r>
              <a:rPr dirty="0" err="1"/>
              <a:t>кожи</a:t>
            </a:r>
            <a:r>
              <a:rPr dirty="0"/>
              <a:t>.</a:t>
            </a:r>
          </a:p>
        </p:txBody>
      </p:sp>
      <p:sp>
        <p:nvSpPr>
          <p:cNvPr id="281" name="Оказывает противовоспалительный эффект, успокаивая раздраженную и чувствительную кожу."/>
          <p:cNvSpPr txBox="1"/>
          <p:nvPr/>
        </p:nvSpPr>
        <p:spPr>
          <a:xfrm>
            <a:off x="456738" y="3814604"/>
            <a:ext cx="4434067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Оказывает противовоспалительный эффект, успокаивая раздраженную и чувствительную кожу.</a:t>
            </a:r>
          </a:p>
        </p:txBody>
      </p:sp>
      <p:sp>
        <p:nvSpPr>
          <p:cNvPr id="282" name="100% растительный состав: Aqua, Helianthus Annuus Seed Oil, Citrus Aurantium Dulcis Flower Extract, Lecithin, Polyglyceryl-3 Diisostearate, Glycerin, Glyceryl Stearate"/>
          <p:cNvSpPr txBox="1"/>
          <p:nvPr/>
        </p:nvSpPr>
        <p:spPr>
          <a:xfrm>
            <a:off x="442333" y="4155926"/>
            <a:ext cx="3693085" cy="45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ts val="2400"/>
              </a:lnSpc>
              <a:defRPr sz="1070"/>
            </a:pPr>
            <a:r>
              <a:rPr b="1" dirty="0"/>
              <a:t>100% </a:t>
            </a:r>
            <a:r>
              <a:rPr b="1" dirty="0" err="1"/>
              <a:t>растительный</a:t>
            </a:r>
            <a:r>
              <a:rPr b="1" dirty="0"/>
              <a:t> </a:t>
            </a:r>
            <a:r>
              <a:rPr b="1" dirty="0" err="1"/>
              <a:t>состав</a:t>
            </a:r>
            <a:r>
              <a:rPr b="1" dirty="0"/>
              <a:t>:</a:t>
            </a:r>
            <a:r>
              <a:rPr dirty="0"/>
              <a:t> Aqua, Helianthus </a:t>
            </a:r>
            <a:r>
              <a:rPr dirty="0" err="1"/>
              <a:t>Annuus</a:t>
            </a:r>
            <a:r>
              <a:rPr dirty="0"/>
              <a:t> Seed Oil, Citrus </a:t>
            </a:r>
            <a:r>
              <a:rPr dirty="0" err="1"/>
              <a:t>Aurantium</a:t>
            </a:r>
            <a:r>
              <a:rPr dirty="0"/>
              <a:t> </a:t>
            </a:r>
            <a:r>
              <a:rPr dirty="0" err="1"/>
              <a:t>Dulcis</a:t>
            </a:r>
            <a:r>
              <a:rPr dirty="0"/>
              <a:t> Flower Extract, Lecithin, Polyglyceryl-3 </a:t>
            </a:r>
            <a:r>
              <a:rPr dirty="0" err="1"/>
              <a:t>Diisostearate</a:t>
            </a:r>
            <a:r>
              <a:rPr dirty="0"/>
              <a:t>, Glycerin, </a:t>
            </a:r>
            <a:r>
              <a:rPr dirty="0" err="1"/>
              <a:t>Glyceryl</a:t>
            </a:r>
            <a:r>
              <a:rPr dirty="0"/>
              <a:t> Stearate</a:t>
            </a:r>
          </a:p>
        </p:txBody>
      </p:sp>
      <p:sp>
        <p:nvSpPr>
          <p:cNvPr id="283" name="Страна-производитель: Россия…"/>
          <p:cNvSpPr txBox="1"/>
          <p:nvPr/>
        </p:nvSpPr>
        <p:spPr>
          <a:xfrm>
            <a:off x="5363171" y="4264236"/>
            <a:ext cx="3693085" cy="84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Страна-производитель: Россия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РЦ: 450 руб.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БЦ: 253 руб.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Срок годности: 36 мес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Кол-во в коробке:  80 шт.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creen Shot 2019-12-16 at 14.39.22.png" descr="Screen Shot 2019-12-16 at 14.39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0" y="0"/>
            <a:ext cx="9140619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100% растительный состав: Aqua, Gossypium Herbaceum Seed Oil, Lecithin, Polyglyceryl-3 Diisostearate, Glycerin, Glyceryl Stearate"/>
          <p:cNvSpPr txBox="1"/>
          <p:nvPr/>
        </p:nvSpPr>
        <p:spPr>
          <a:xfrm>
            <a:off x="626606" y="3964675"/>
            <a:ext cx="3414016" cy="45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ts val="2400"/>
              </a:lnSpc>
              <a:defRPr sz="1070"/>
            </a:pPr>
            <a:r>
              <a:rPr b="1" dirty="0"/>
              <a:t>100% </a:t>
            </a:r>
            <a:r>
              <a:rPr b="1" dirty="0" err="1"/>
              <a:t>растительный</a:t>
            </a:r>
            <a:r>
              <a:rPr b="1" dirty="0"/>
              <a:t> </a:t>
            </a:r>
            <a:r>
              <a:rPr b="1" dirty="0" err="1"/>
              <a:t>состав</a:t>
            </a:r>
            <a:r>
              <a:rPr b="1" dirty="0"/>
              <a:t>:</a:t>
            </a:r>
            <a:r>
              <a:rPr dirty="0"/>
              <a:t> Aqua, </a:t>
            </a:r>
            <a:r>
              <a:rPr dirty="0" err="1"/>
              <a:t>Gossypium</a:t>
            </a:r>
            <a:r>
              <a:rPr dirty="0"/>
              <a:t> </a:t>
            </a:r>
            <a:r>
              <a:rPr dirty="0" err="1"/>
              <a:t>Herbaceum</a:t>
            </a:r>
            <a:r>
              <a:rPr dirty="0"/>
              <a:t> Seed Oil, Lecithin, Polyglyceryl-3 </a:t>
            </a:r>
            <a:r>
              <a:rPr dirty="0" err="1"/>
              <a:t>Diisostearate</a:t>
            </a:r>
            <a:r>
              <a:rPr dirty="0"/>
              <a:t>, Glycerin, </a:t>
            </a:r>
            <a:r>
              <a:rPr dirty="0" err="1"/>
              <a:t>Glyceryl</a:t>
            </a:r>
            <a:r>
              <a:rPr dirty="0"/>
              <a:t> Stearate</a:t>
            </a:r>
          </a:p>
        </p:txBody>
      </p:sp>
      <p:sp>
        <p:nvSpPr>
          <p:cNvPr id="287" name="Восстановление…"/>
          <p:cNvSpPr txBox="1"/>
          <p:nvPr/>
        </p:nvSpPr>
        <p:spPr>
          <a:xfrm>
            <a:off x="545201" y="2009563"/>
            <a:ext cx="3835732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Восстановление</a:t>
            </a:r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Увлажнение и защита</a:t>
            </a:r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Улучшение эластичности</a:t>
            </a:r>
          </a:p>
        </p:txBody>
      </p:sp>
      <p:sp>
        <p:nvSpPr>
          <p:cNvPr id="288" name="Молочко хлопка чрезвычайно богато жирными кислотами. Смягчает, восстанавливает и омолаживает кожу."/>
          <p:cNvSpPr txBox="1"/>
          <p:nvPr/>
        </p:nvSpPr>
        <p:spPr>
          <a:xfrm>
            <a:off x="545201" y="3003973"/>
            <a:ext cx="4427950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Молочко хлопка чрезвычайно богато жирными кислотами. Смягчает, восстанавливает и омолаживает кожу. </a:t>
            </a:r>
          </a:p>
        </p:txBody>
      </p:sp>
      <p:sp>
        <p:nvSpPr>
          <p:cNvPr id="289" name="Защищает клетки от повреждения свободными радикалами. Глубоко увлажняет и улучшает эластичность."/>
          <p:cNvSpPr txBox="1"/>
          <p:nvPr/>
        </p:nvSpPr>
        <p:spPr>
          <a:xfrm>
            <a:off x="545201" y="3541183"/>
            <a:ext cx="3983630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Защищает клетки от повреждения свободными радикалами. Глубоко увлажняет и улучшает эластичность. </a:t>
            </a:r>
          </a:p>
        </p:txBody>
      </p:sp>
      <p:sp>
        <p:nvSpPr>
          <p:cNvPr id="290" name="Страна-производитель: Россия…"/>
          <p:cNvSpPr txBox="1"/>
          <p:nvPr/>
        </p:nvSpPr>
        <p:spPr>
          <a:xfrm>
            <a:off x="5363171" y="4264236"/>
            <a:ext cx="3693085" cy="84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Страна-производитель: Россия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РЦ: 450 руб.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БЦ: 253 руб.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Срок годности: 36 мес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Кол-во в коробке: 80 шт.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creen Shot 2019-12-16 at 14.40.10.png" descr="Screen Shot 2019-12-16 at 14.40.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0" y="0"/>
            <a:ext cx="9140619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100% растительный состав: Aqua, Prunus Amygdalus Dulcis Oil, Lecithin, Polyglyceryl-3 Diisostearate, Glycerin, Glyceryl Stearate"/>
          <p:cNvSpPr txBox="1"/>
          <p:nvPr/>
        </p:nvSpPr>
        <p:spPr>
          <a:xfrm>
            <a:off x="617335" y="4051969"/>
            <a:ext cx="3269157" cy="452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lnSpc>
                <a:spcPts val="2400"/>
              </a:lnSpc>
              <a:defRPr sz="1070"/>
            </a:pPr>
            <a:r>
              <a:rPr b="1" dirty="0"/>
              <a:t>100% </a:t>
            </a:r>
            <a:r>
              <a:rPr b="1" dirty="0" err="1"/>
              <a:t>растительный</a:t>
            </a:r>
            <a:r>
              <a:rPr b="1" dirty="0"/>
              <a:t> </a:t>
            </a:r>
            <a:r>
              <a:rPr b="1" dirty="0" err="1"/>
              <a:t>состав</a:t>
            </a:r>
            <a:r>
              <a:rPr b="1" dirty="0"/>
              <a:t>:</a:t>
            </a:r>
            <a:r>
              <a:rPr dirty="0"/>
              <a:t> Aqua, </a:t>
            </a:r>
            <a:r>
              <a:rPr dirty="0" err="1"/>
              <a:t>Prunus</a:t>
            </a:r>
            <a:r>
              <a:rPr dirty="0"/>
              <a:t> </a:t>
            </a:r>
            <a:r>
              <a:rPr dirty="0" err="1"/>
              <a:t>Amygdalus</a:t>
            </a:r>
            <a:r>
              <a:rPr dirty="0"/>
              <a:t> </a:t>
            </a:r>
            <a:r>
              <a:rPr dirty="0" err="1"/>
              <a:t>Dulcis</a:t>
            </a:r>
            <a:r>
              <a:rPr dirty="0"/>
              <a:t> Oil, Lecithin, Polyglyceryl-3 </a:t>
            </a:r>
            <a:r>
              <a:rPr dirty="0" err="1"/>
              <a:t>Diisostearate</a:t>
            </a:r>
            <a:r>
              <a:rPr dirty="0"/>
              <a:t>, Glycerin, </a:t>
            </a:r>
            <a:r>
              <a:rPr dirty="0" err="1"/>
              <a:t>Glyceryl</a:t>
            </a:r>
            <a:r>
              <a:rPr dirty="0"/>
              <a:t> Stearate</a:t>
            </a:r>
          </a:p>
        </p:txBody>
      </p:sp>
      <p:sp>
        <p:nvSpPr>
          <p:cNvPr id="294" name="Омоложение…"/>
          <p:cNvSpPr txBox="1"/>
          <p:nvPr/>
        </p:nvSpPr>
        <p:spPr>
          <a:xfrm>
            <a:off x="545954" y="1969346"/>
            <a:ext cx="2933678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Омоложение</a:t>
            </a:r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Антиоксидантная защита</a:t>
            </a:r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endParaRPr/>
          </a:p>
          <a:p>
            <a:pPr marL="166254" indent="-166254" defTabSz="825500">
              <a:lnSpc>
                <a:spcPct val="60000"/>
              </a:lnSpc>
              <a:buSzPct val="100000"/>
              <a:buChar char="•"/>
              <a:defRPr sz="1500" b="1">
                <a:latin typeface="Bliss Pro"/>
                <a:ea typeface="Bliss Pro"/>
                <a:cs typeface="Bliss Pro"/>
                <a:sym typeface="Bliss Pro"/>
              </a:defRPr>
            </a:pPr>
            <a:r>
              <a:t>Отдохнувший вид</a:t>
            </a:r>
          </a:p>
        </p:txBody>
      </p:sp>
      <p:sp>
        <p:nvSpPr>
          <p:cNvPr id="295" name="Молочко сладкого миндаля насыщает кожу витаминами А и Е, обеспечивая мощную антиоксидантную защиту клеткам кожи и улучшая ее регенерацию."/>
          <p:cNvSpPr txBox="1"/>
          <p:nvPr/>
        </p:nvSpPr>
        <p:spPr>
          <a:xfrm>
            <a:off x="558208" y="2924208"/>
            <a:ext cx="4611189" cy="56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Молочко сладкого миндаля насыщает кожу витаминами А и Е, обеспечивая мощную антиоксидантную защиту клеткам кожи и улучшая ее регенерацию.</a:t>
            </a:r>
          </a:p>
        </p:txBody>
      </p:sp>
      <p:sp>
        <p:nvSpPr>
          <p:cNvPr id="296" name="Жирные кислоты смягчают и помогают вернуть свежесть “уставшей” и сухой коже, делая ее хорошо увлажненной и гладкой."/>
          <p:cNvSpPr txBox="1"/>
          <p:nvPr/>
        </p:nvSpPr>
        <p:spPr>
          <a:xfrm>
            <a:off x="534752" y="3488088"/>
            <a:ext cx="3860184" cy="56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lvl1pPr>
          </a:lstStyle>
          <a:p>
            <a:r>
              <a:t>Жирные кислоты смягчают и помогают вернуть свежесть “уставшей” и сухой коже, делая ее хорошо увлажненной и гладкой. </a:t>
            </a:r>
          </a:p>
        </p:txBody>
      </p:sp>
      <p:sp>
        <p:nvSpPr>
          <p:cNvPr id="297" name="Страна-производитель: Россия…"/>
          <p:cNvSpPr txBox="1"/>
          <p:nvPr/>
        </p:nvSpPr>
        <p:spPr>
          <a:xfrm>
            <a:off x="5363171" y="4264236"/>
            <a:ext cx="3693085" cy="848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Страна-производитель: Россия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РЦ: 450 руб.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БЦ: 253 руб.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Срок годности: 36 мес</a:t>
            </a:r>
          </a:p>
          <a:p>
            <a:pPr algn="r" defTabSz="825500">
              <a:lnSpc>
                <a:spcPct val="80000"/>
              </a:lnSpc>
              <a:defRPr sz="1200">
                <a:latin typeface="Bliss Pro"/>
                <a:ea typeface="Bliss Pro"/>
                <a:cs typeface="Bliss Pro"/>
                <a:sym typeface="Bliss Pro"/>
              </a:defRPr>
            </a:pPr>
            <a:r>
              <a:t>Кол-во в коробке: 80 шт.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Floral Wedding">
  <a:themeElements>
    <a:clrScheme name="Floral Wedd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Floral Wedding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loral Wedd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Floral Wedding">
  <a:themeElements>
    <a:clrScheme name="Floral Wedd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Floral Wedding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Floral Wedd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Microsoft Office PowerPoint</Application>
  <PresentationFormat>Экран (16:9)</PresentationFormat>
  <Paragraphs>83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Floral Wedding</vt:lpstr>
      <vt:lpstr>Презентация PowerPoint</vt:lpstr>
      <vt:lpstr>Презентация PowerPoint</vt:lpstr>
      <vt:lpstr>Растительное молочко — ценный и популярный  в косметике активный ингредиент.  Обычно применяется в рецептурах в количестве  от 1,5%. Оно совмещает в себе активную масляную и водную фазы, образуя нежную эмульсию благодаря растительным фосфолипидам.  Мы предлагаем вам 100% растительного молочка  в фармацевтических ампулах —  для интенсивной заботы о коже.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применять?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Валерия Гоголева</cp:lastModifiedBy>
  <cp:revision>1</cp:revision>
  <dcterms:modified xsi:type="dcterms:W3CDTF">2020-02-04T13:25:42Z</dcterms:modified>
</cp:coreProperties>
</file>