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59" r:id="rId6"/>
    <p:sldId id="271" r:id="rId7"/>
    <p:sldId id="289" r:id="rId8"/>
    <p:sldId id="262" r:id="rId9"/>
    <p:sldId id="272" r:id="rId10"/>
    <p:sldId id="273" r:id="rId11"/>
    <p:sldId id="274" r:id="rId12"/>
    <p:sldId id="275" r:id="rId13"/>
    <p:sldId id="276" r:id="rId14"/>
    <p:sldId id="278" r:id="rId15"/>
    <p:sldId id="277" r:id="rId16"/>
    <p:sldId id="279" r:id="rId17"/>
    <p:sldId id="280" r:id="rId18"/>
    <p:sldId id="281" r:id="rId19"/>
    <p:sldId id="285" r:id="rId20"/>
    <p:sldId id="282" r:id="rId21"/>
    <p:sldId id="284" r:id="rId22"/>
    <p:sldId id="283" r:id="rId23"/>
    <p:sldId id="286" r:id="rId24"/>
    <p:sldId id="287" r:id="rId25"/>
    <p:sldId id="288" r:id="rId26"/>
    <p:sldId id="270" r:id="rId27"/>
  </p:sldIdLst>
  <p:sldSz cx="10688638" cy="7562850"/>
  <p:notesSz cx="6858000" cy="9144000"/>
  <p:defaultTextStyle>
    <a:defPPr>
      <a:defRPr lang="ru-RU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F6E"/>
    <a:srgbClr val="FF0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40" autoAdjust="0"/>
  </p:normalViewPr>
  <p:slideViewPr>
    <p:cSldViewPr snapToGrid="0" snapToObjects="1">
      <p:cViewPr>
        <p:scale>
          <a:sx n="103" d="100"/>
          <a:sy n="103" d="100"/>
        </p:scale>
        <p:origin x="408" y="102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00B75-46FE-4059-B8A7-8E358DCB73BA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0621E-9FD8-4CCA-BC8A-1CDB919323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9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0621E-9FD8-4CCA-BC8A-1CDB919323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7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7FBF-6E2F-E742-BBDE-5F8BE199DE86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423-1078-9840-9EC9-1BE7B70C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72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7FBF-6E2F-E742-BBDE-5F8BE199DE86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423-1078-9840-9EC9-1BE7B70C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0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7FBF-6E2F-E742-BBDE-5F8BE199DE86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423-1078-9840-9EC9-1BE7B70C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6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7FBF-6E2F-E742-BBDE-5F8BE199DE86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423-1078-9840-9EC9-1BE7B70C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52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7FBF-6E2F-E742-BBDE-5F8BE199DE86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423-1078-9840-9EC9-1BE7B70C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31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7FBF-6E2F-E742-BBDE-5F8BE199DE86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423-1078-9840-9EC9-1BE7B70C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7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7FBF-6E2F-E742-BBDE-5F8BE199DE86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423-1078-9840-9EC9-1BE7B70C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00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7FBF-6E2F-E742-BBDE-5F8BE199DE86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423-1078-9840-9EC9-1BE7B70C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45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7FBF-6E2F-E742-BBDE-5F8BE199DE86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423-1078-9840-9EC9-1BE7B70C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46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7FBF-6E2F-E742-BBDE-5F8BE199DE86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423-1078-9840-9EC9-1BE7B70C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4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7FBF-6E2F-E742-BBDE-5F8BE199DE86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423-1078-9840-9EC9-1BE7B70C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6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87FBF-6E2F-E742-BBDE-5F8BE199DE86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25423-1078-9840-9EC9-1BE7B70C1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4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alon@teana-labs.ru" TargetMode="External"/><Relationship Id="rId2" Type="http://schemas.openxmlformats.org/officeDocument/2006/relationships/hyperlink" Target="mailto:sales@teana-labs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11" descr="Compilation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6" y="3810"/>
            <a:ext cx="5644896" cy="7559040"/>
          </a:xfrm>
          <a:prstGeom prst="rect">
            <a:avLst/>
          </a:prstGeom>
        </p:spPr>
      </p:pic>
      <p:pic>
        <p:nvPicPr>
          <p:cNvPr id="7" name="Изображение 6" descr="Logo_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907" y="876415"/>
            <a:ext cx="2090928" cy="954024"/>
          </a:xfrm>
          <a:prstGeom prst="rect">
            <a:avLst/>
          </a:prstGeom>
        </p:spPr>
      </p:pic>
      <p:pic>
        <p:nvPicPr>
          <p:cNvPr id="8" name="Изображение 7" descr="Logo_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039" y="5784605"/>
            <a:ext cx="1234440" cy="762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81447" y="4350290"/>
            <a:ext cx="43693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Принципиально</a:t>
            </a:r>
            <a:r>
              <a:rPr lang="ru-RU" altLang="ru-RU" sz="2800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2800" dirty="0" smtClean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новая</a:t>
            </a:r>
            <a:endParaRPr lang="ru-RU" altLang="ru-RU" sz="2800" dirty="0">
              <a:solidFill>
                <a:srgbClr val="FF0080"/>
              </a:solidFill>
              <a:ea typeface="Al Bayan Plain" charset="0"/>
              <a:cs typeface="Al Bayan Plain" charset="0"/>
              <a:sym typeface="Al Bayan Plain" charset="0"/>
            </a:endParaRPr>
          </a:p>
          <a:p>
            <a:pPr algn="ctr"/>
            <a:r>
              <a:rPr lang="ru-RU" altLang="ru-RU" sz="2800" dirty="0" smtClean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концепция ухода </a:t>
            </a:r>
            <a:r>
              <a:rPr lang="ru-RU" altLang="ru-RU" sz="2800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за кожей</a:t>
            </a:r>
            <a:r>
              <a:rPr lang="ru-RU" altLang="ru-RU" sz="2800" dirty="0" smtClean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!</a:t>
            </a:r>
            <a:endParaRPr lang="en-US" sz="2800" dirty="0" smtClean="0">
              <a:solidFill>
                <a:srgbClr val="FF0080"/>
              </a:solidFill>
            </a:endParaRPr>
          </a:p>
          <a:p>
            <a:pPr algn="ctr"/>
            <a:endParaRPr lang="ru-RU" sz="2800" b="1" dirty="0">
              <a:solidFill>
                <a:srgbClr val="FF008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32" y="3485885"/>
            <a:ext cx="4012363" cy="88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63804" y="2246450"/>
            <a:ext cx="4046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НЕЙРОАКТИВНЫЕ</a:t>
            </a:r>
          </a:p>
          <a:p>
            <a:pPr algn="ctr"/>
            <a:r>
              <a:rPr lang="ru-RU" sz="3600" b="1" dirty="0" smtClean="0"/>
              <a:t>БУСТЕРЫ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617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Logo_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8" y="6319736"/>
            <a:ext cx="1234440" cy="762000"/>
          </a:xfrm>
          <a:prstGeom prst="rect">
            <a:avLst/>
          </a:prstGeom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518497" y="2331082"/>
            <a:ext cx="6168630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6050" indent="-146050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Оказывает мощный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лифтинг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-эффект в области </a:t>
            </a:r>
            <a:r>
              <a:rPr lang="ru-RU" altLang="ru-RU" sz="1500" dirty="0" smtClean="0">
                <a:ea typeface="Al Bayan Plain" charset="0"/>
                <a:cs typeface="Al Bayan Plain" charset="0"/>
                <a:sym typeface="Al Bayan Plain" charset="0"/>
              </a:rPr>
              <a:t>шеи и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щек.</a:t>
            </a:r>
          </a:p>
          <a:p>
            <a:pPr marL="146050" indent="-146050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Восстанавливает четкость контуров в нижней трети лица— более гармоничный овал всего за 3 недели!</a:t>
            </a:r>
          </a:p>
          <a:p>
            <a:pPr marL="146050" indent="-146050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Стимулирует локальное расщепление жиров, способствует уменьшению “второго подбородка”.</a:t>
            </a:r>
          </a:p>
          <a:p>
            <a:pPr marL="146050" indent="-146050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Уменьшает морщины, замедляет фотостарение.</a:t>
            </a:r>
          </a:p>
          <a:p>
            <a:pPr marL="0" indent="0" defTabSz="457200">
              <a:buNone/>
              <a:tabLst>
                <a:tab pos="139700" algn="l"/>
                <a:tab pos="457200" algn="l"/>
              </a:tabLst>
            </a:pPr>
            <a:r>
              <a:rPr lang="ru-RU" altLang="ru-RU" sz="1500" b="1" dirty="0" smtClean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Активные </a:t>
            </a:r>
            <a:r>
              <a:rPr lang="ru-RU" altLang="ru-RU" sz="1500" b="1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компоненты: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XEP-018,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Neurophroline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Mariliance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Slim-Excess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</a:t>
            </a:r>
            <a:r>
              <a:rPr lang="ru-RU" altLang="ru-RU" sz="1500" b="1" dirty="0">
                <a:cs typeface="Calibri" pitchFamily="34" charset="0"/>
                <a:sym typeface="Calibri" pitchFamily="34" charset="0"/>
              </a:rPr>
              <a:t>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Unisteron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Y-50,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Unirepair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Е-43,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Relistase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Majestem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. </a:t>
            </a:r>
            <a:endParaRPr lang="ru-RU" altLang="ru-RU" sz="1500" baseline="-11000" dirty="0"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298235" y="4702913"/>
            <a:ext cx="234569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В коробке: </a:t>
            </a:r>
            <a:r>
              <a:rPr lang="ru-RU" sz="1400" b="1" dirty="0" smtClean="0">
                <a:solidFill>
                  <a:srgbClr val="1D1D1B"/>
                </a:solidFill>
                <a:latin typeface="+mj-lt"/>
                <a:cs typeface="BlissPro-Light"/>
              </a:rPr>
              <a:t>21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шт</a:t>
            </a:r>
            <a:endParaRPr sz="1400" b="1" dirty="0">
              <a:latin typeface="+mj-lt"/>
              <a:cs typeface="BlissPro-Medium"/>
            </a:endParaRPr>
          </a:p>
          <a:p>
            <a:pPr marL="12700" marR="5080"/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Штрих код: </a:t>
            </a:r>
            <a:r>
              <a:rPr lang="ru-RU" sz="1400" b="1" dirty="0"/>
              <a:t>4680003062104</a:t>
            </a:r>
          </a:p>
          <a:p>
            <a:pPr marL="12700" marR="508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Страна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производитель:</a:t>
            </a:r>
            <a:r>
              <a:rPr sz="1400" spc="-100" dirty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Россия</a:t>
            </a:r>
            <a:r>
              <a:rPr sz="1400" dirty="0">
                <a:solidFill>
                  <a:srgbClr val="1D1D1B"/>
                </a:solidFill>
                <a:latin typeface="+mj-lt"/>
                <a:cs typeface="BlissPro-Medium"/>
              </a:rPr>
              <a:t> 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Срок годности: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36</a:t>
            </a:r>
            <a:r>
              <a:rPr sz="1400" b="1" spc="-100" dirty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 err="1" smtClean="0">
                <a:solidFill>
                  <a:srgbClr val="1D1D1B"/>
                </a:solidFill>
                <a:latin typeface="+mj-lt"/>
                <a:cs typeface="BlissPro-Medium"/>
              </a:rPr>
              <a:t>месяцев</a:t>
            </a:r>
            <a:endParaRPr lang="ru-RU" sz="1400" b="1" dirty="0" smtClean="0">
              <a:solidFill>
                <a:srgbClr val="1D1D1B"/>
              </a:solidFill>
              <a:latin typeface="+mj-lt"/>
              <a:cs typeface="BlissPro-Medium"/>
            </a:endParaRPr>
          </a:p>
          <a:p>
            <a:pPr marL="12700" marR="5080"/>
            <a:r>
              <a:rPr lang="ru-RU" sz="1400" dirty="0">
                <a:solidFill>
                  <a:srgbClr val="1D1D1B"/>
                </a:solidFill>
                <a:cs typeface="BlissPro-Light"/>
              </a:rPr>
              <a:t>Объем: </a:t>
            </a:r>
            <a:r>
              <a:rPr lang="ru-RU" sz="1400" b="1" dirty="0">
                <a:solidFill>
                  <a:srgbClr val="1D1D1B"/>
                </a:solidFill>
                <a:cs typeface="BlissPro-Light"/>
              </a:rPr>
              <a:t>2</a:t>
            </a:r>
            <a:r>
              <a:rPr lang="ru-RU" sz="1400" b="1" dirty="0">
                <a:solidFill>
                  <a:srgbClr val="1D1D1B"/>
                </a:solidFill>
                <a:cs typeface="BlissPro-Medium"/>
              </a:rPr>
              <a:t>0</a:t>
            </a:r>
            <a:r>
              <a:rPr lang="ru-RU" sz="1400" b="1" spc="-110" dirty="0">
                <a:solidFill>
                  <a:srgbClr val="1D1D1B"/>
                </a:solidFill>
                <a:cs typeface="BlissPro-Medium"/>
              </a:rPr>
              <a:t> </a:t>
            </a:r>
            <a:r>
              <a:rPr lang="ru-RU" sz="1400" b="1" dirty="0" smtClean="0">
                <a:solidFill>
                  <a:srgbClr val="1D1D1B"/>
                </a:solidFill>
                <a:cs typeface="BlissPro-Medium"/>
              </a:rPr>
              <a:t>мл</a:t>
            </a:r>
            <a:endParaRPr lang="ru-RU" sz="1400" b="1" dirty="0">
              <a:cs typeface="BlissPro-Medium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565303"/>
            <a:ext cx="2088469" cy="4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16895" y="573461"/>
            <a:ext cx="8837944" cy="1410534"/>
            <a:chOff x="416895" y="573461"/>
            <a:chExt cx="8837944" cy="141053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18077" y="573461"/>
              <a:ext cx="8836762" cy="3486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6050" indent="-146050" defTabSz="457200">
                <a:lnSpc>
                  <a:spcPct val="50000"/>
                </a:lnSpc>
                <a:tabLst>
                  <a:tab pos="139700" algn="l"/>
                  <a:tab pos="457200" algn="l"/>
                </a:tabLst>
              </a:pPr>
              <a:r>
                <a:rPr lang="ru-RU" altLang="ru-RU" sz="2400" dirty="0">
                  <a:solidFill>
                    <a:srgbClr val="FF0080"/>
                  </a:solidFill>
                  <a:ea typeface="Al Bayan Plain" charset="0"/>
                  <a:cs typeface="Al Bayan Plain" charset="0"/>
                  <a:sym typeface="Al Bayan Plain" charset="0"/>
                </a:rPr>
                <a:t>Альтернатива салонной </a:t>
              </a:r>
              <a:r>
                <a:rPr lang="ru-RU" altLang="ru-RU" sz="2400" dirty="0" smtClean="0">
                  <a:solidFill>
                    <a:srgbClr val="FF0080"/>
                  </a:solidFill>
                  <a:ea typeface="Al Bayan Plain" charset="0"/>
                  <a:cs typeface="Al Bayan Plain" charset="0"/>
                  <a:sym typeface="Al Bayan Plain" charset="0"/>
                </a:rPr>
                <a:t>косметологии</a:t>
              </a:r>
              <a:r>
                <a:rPr lang="ru-RU" altLang="ru-RU" sz="2800" dirty="0">
                  <a:solidFill>
                    <a:srgbClr val="FF0080"/>
                  </a:solidFill>
                  <a:ea typeface="Al Bayan Plain" charset="0"/>
                  <a:cs typeface="Al Bayan Plain" charset="0"/>
                  <a:sym typeface="Al Bayan Plain" charset="0"/>
                </a:rPr>
                <a:t> 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416902" y="875966"/>
              <a:ext cx="7227023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6050" indent="-146050" defTabSz="457200">
                <a:lnSpc>
                  <a:spcPts val="2800"/>
                </a:lnSpc>
                <a:tabLst>
                  <a:tab pos="139700" algn="l"/>
                  <a:tab pos="457200" algn="l"/>
                </a:tabLst>
              </a:pPr>
              <a:r>
                <a:rPr lang="ru-RU" altLang="ru-RU" dirty="0">
                  <a:sym typeface="Al Bayan Plain" charset="0"/>
                </a:rPr>
                <a:t>БУСТЕР ДЛЯ НЕХИРУРГИЧЕСКОЙ ПОДТЯЖКИ ЛИЦА</a:t>
              </a:r>
            </a:p>
            <a:p>
              <a:pPr marL="146050" indent="-146050" defTabSz="457200">
                <a:lnSpc>
                  <a:spcPts val="2800"/>
                </a:lnSpc>
                <a:tabLst>
                  <a:tab pos="139700" algn="l"/>
                  <a:tab pos="457200" algn="l"/>
                </a:tabLst>
              </a:pPr>
              <a:r>
                <a:rPr lang="ru-RU" altLang="ru-RU" sz="2400" b="1" dirty="0">
                  <a:ea typeface="Al Bayan Plain" charset="0"/>
                  <a:cs typeface="Al Bayan Plain" charset="0"/>
                  <a:sym typeface="Al Bayan Plain" charset="0"/>
                </a:rPr>
                <a:t>ИДЕАЛЬНЫЙ ОВАЛ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16895" y="1522971"/>
              <a:ext cx="4054251" cy="4610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46050" indent="-146050" defTabSz="457200">
                <a:lnSpc>
                  <a:spcPts val="3200"/>
                </a:lnSpc>
                <a:tabLst>
                  <a:tab pos="139700" algn="l"/>
                  <a:tab pos="457200" algn="l"/>
                </a:tabLst>
              </a:pPr>
              <a:r>
                <a:rPr lang="ru-RU" altLang="ru-RU" sz="1800" i="1" dirty="0">
                  <a:solidFill>
                    <a:srgbClr val="6F6F6E"/>
                  </a:solidFill>
                  <a:ea typeface="Al Bayan Plain" charset="0"/>
                  <a:cs typeface="Al Bayan Plain" charset="0"/>
                  <a:sym typeface="Al Bayan Plain" charset="0"/>
                </a:rPr>
                <a:t>Феноменальный </a:t>
              </a:r>
              <a:r>
                <a:rPr lang="ru-RU" altLang="ru-RU" sz="1800" i="1" dirty="0" err="1">
                  <a:solidFill>
                    <a:srgbClr val="6F6F6E"/>
                  </a:solidFill>
                  <a:ea typeface="Al Bayan Plain" charset="0"/>
                  <a:cs typeface="Al Bayan Plain" charset="0"/>
                  <a:sym typeface="Al Bayan Plain" charset="0"/>
                </a:rPr>
                <a:t>лифтинг</a:t>
              </a:r>
              <a:r>
                <a:rPr lang="ru-RU" altLang="ru-RU" sz="1800" i="1" dirty="0">
                  <a:solidFill>
                    <a:srgbClr val="6F6F6E"/>
                  </a:solidFill>
                  <a:ea typeface="Al Bayan Plain" charset="0"/>
                  <a:cs typeface="Al Bayan Plain" charset="0"/>
                  <a:sym typeface="Al Bayan Plain" charset="0"/>
                </a:rPr>
                <a:t> без хирурга.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26138" y="4908386"/>
            <a:ext cx="4129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Тип кожи: </a:t>
            </a:r>
            <a:r>
              <a:rPr lang="ru-RU" sz="1400" dirty="0"/>
              <a:t>любой</a:t>
            </a:r>
          </a:p>
          <a:p>
            <a:r>
              <a:rPr lang="ru-RU" sz="1400" b="1" dirty="0"/>
              <a:t>Применение: </a:t>
            </a:r>
            <a:r>
              <a:rPr lang="ru-RU" sz="1400" dirty="0"/>
              <a:t>нанести 2-3 капли до сыворотки, крема или маски. </a:t>
            </a:r>
            <a:r>
              <a:rPr lang="ru-RU" sz="1400" dirty="0" smtClean="0"/>
              <a:t>Или </a:t>
            </a:r>
            <a:r>
              <a:rPr lang="ru-RU" sz="1400" dirty="0"/>
              <a:t>добавить 2-3 капли в любое средство ухода (смешать в ладони </a:t>
            </a:r>
            <a:r>
              <a:rPr lang="ru-RU" sz="1400" dirty="0" smtClean="0"/>
              <a:t>перед </a:t>
            </a:r>
            <a:r>
              <a:rPr lang="ru-RU" sz="1400" dirty="0"/>
              <a:t>нанесением на кожу).</a:t>
            </a:r>
          </a:p>
          <a:p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577" y="1781193"/>
            <a:ext cx="2960916" cy="544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51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Logo_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8" y="6319736"/>
            <a:ext cx="1234440" cy="762000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519673" y="868741"/>
            <a:ext cx="7988194" cy="433452"/>
          </a:xfrm>
          <a:prstGeom prst="rect">
            <a:avLst/>
          </a:prstGeom>
        </p:spPr>
        <p:txBody>
          <a:bodyPr vert="horz" wrap="square" lIns="0" tIns="73660" rIns="0" bIns="0" rtlCol="0" anchor="ctr">
            <a:sp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363" indent="-106363" algn="l" defTabSz="457200">
              <a:lnSpc>
                <a:spcPts val="28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 smtClean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БУСТЕР-КОРРЕКТОР СОСУДИСТОЙ СЕТОЧКИ </a:t>
            </a:r>
            <a:r>
              <a:rPr lang="ru-RU" altLang="ru-RU" sz="2400" b="1" dirty="0" smtClean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МИРАБИЛИС</a:t>
            </a:r>
            <a:endParaRPr lang="ru-RU" altLang="ru-RU" sz="2400" b="1" dirty="0">
              <a:latin typeface="+mn-lt"/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518497" y="2100182"/>
            <a:ext cx="6168630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363" indent="-10636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Снижает реактивность и чувствительность кожи, регулируя связи между эпидермисом и нервными окончаниями. </a:t>
            </a:r>
          </a:p>
          <a:p>
            <a:pPr marL="106363" indent="-10636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Сокращает количество расширенных сосудов и препятствует образованию новых.</a:t>
            </a:r>
          </a:p>
          <a:p>
            <a:pPr marL="106363" indent="-10636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Уменьшает воспаление, делая кожу более однородной и спокойной.</a:t>
            </a:r>
          </a:p>
          <a:p>
            <a:pPr marL="106363" indent="-10636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Защищает от УФ-повреждений.</a:t>
            </a:r>
          </a:p>
          <a:p>
            <a:pPr marL="0" indent="0" defTabSz="457200">
              <a:buNone/>
              <a:tabLst>
                <a:tab pos="139700" algn="l"/>
                <a:tab pos="457200" algn="l"/>
              </a:tabLst>
            </a:pPr>
            <a:r>
              <a:rPr lang="ru-RU" altLang="ru-RU" sz="1500" b="1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Активные компоненты: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XEP-018,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Neurophroline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Mariliance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Endothelyol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Pacifeel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(экстракт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мирабилиса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),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Telangyn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565303"/>
            <a:ext cx="2088469" cy="4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5021" y="444157"/>
            <a:ext cx="8836762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indent="-146050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 smtClean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Коррекция несовершенств кожи</a:t>
            </a:r>
            <a:endParaRPr lang="ru-RU" altLang="ru-RU" sz="2400" dirty="0">
              <a:solidFill>
                <a:srgbClr val="FF0080"/>
              </a:solidFill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822" y="1191499"/>
            <a:ext cx="633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indent="-146050" defTabSz="457200">
              <a:tabLst>
                <a:tab pos="139700" algn="l"/>
                <a:tab pos="457200" algn="l"/>
              </a:tabLst>
            </a:pPr>
            <a:r>
              <a:rPr lang="ru-RU" altLang="ru-RU" sz="2400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800" i="1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Уменьшение </a:t>
            </a:r>
            <a:r>
              <a:rPr lang="ru-RU" altLang="ru-RU" sz="1800" i="1" dirty="0" err="1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купероза</a:t>
            </a:r>
            <a:r>
              <a:rPr lang="ru-RU" altLang="ru-RU" sz="1800" i="1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 на основе экстракта </a:t>
            </a:r>
            <a:r>
              <a:rPr lang="ru-RU" altLang="ru-RU" sz="1800" i="1" dirty="0" err="1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мирабилиса</a:t>
            </a:r>
            <a:r>
              <a:rPr lang="ru-RU" altLang="ru-RU" sz="1800" i="1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138" y="4732902"/>
            <a:ext cx="41299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050" indent="-146050" defTabSz="457200">
              <a:lnSpc>
                <a:spcPts val="1200"/>
              </a:lnSpc>
              <a:tabLst>
                <a:tab pos="139700" algn="l"/>
                <a:tab pos="457200" algn="l"/>
              </a:tabLst>
            </a:pPr>
            <a:r>
              <a:rPr lang="ru-RU" sz="1400" b="1" dirty="0"/>
              <a:t>Тип </a:t>
            </a:r>
            <a:r>
              <a:rPr lang="ru-RU" sz="1400" b="1" dirty="0" smtClean="0"/>
              <a:t>кожи: </a:t>
            </a:r>
            <a:r>
              <a:rPr lang="ru-RU" altLang="ru-RU" sz="1400" dirty="0" smtClean="0">
                <a:ea typeface="Al Bayan Plain" charset="0"/>
                <a:cs typeface="Al Bayan Plain" charset="0"/>
                <a:sym typeface="Al Bayan Plain" charset="0"/>
              </a:rPr>
              <a:t>склонная </a:t>
            </a:r>
            <a:r>
              <a:rPr lang="ru-RU" altLang="ru-RU" sz="1400" dirty="0">
                <a:ea typeface="Al Bayan Plain" charset="0"/>
                <a:cs typeface="Al Bayan Plain" charset="0"/>
                <a:sym typeface="Al Bayan Plain" charset="0"/>
              </a:rPr>
              <a:t>к </a:t>
            </a:r>
            <a:r>
              <a:rPr lang="ru-RU" altLang="ru-RU" sz="1400" dirty="0" err="1">
                <a:ea typeface="Al Bayan Plain" charset="0"/>
                <a:cs typeface="Al Bayan Plain" charset="0"/>
                <a:sym typeface="Al Bayan Plain" charset="0"/>
              </a:rPr>
              <a:t>куперозу</a:t>
            </a:r>
            <a:r>
              <a:rPr lang="ru-RU" altLang="ru-RU" sz="1400" dirty="0"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400" dirty="0" smtClean="0">
                <a:ea typeface="Al Bayan Plain" charset="0"/>
                <a:cs typeface="Al Bayan Plain" charset="0"/>
                <a:sym typeface="Al Bayan Plain" charset="0"/>
              </a:rPr>
              <a:t>чувствительная</a:t>
            </a:r>
          </a:p>
          <a:p>
            <a:pPr marL="146050" indent="-146050" defTabSz="457200">
              <a:lnSpc>
                <a:spcPts val="1200"/>
              </a:lnSpc>
              <a:tabLst>
                <a:tab pos="139700" algn="l"/>
                <a:tab pos="457200" algn="l"/>
              </a:tabLst>
            </a:pPr>
            <a:r>
              <a:rPr lang="ru-RU" altLang="ru-RU" sz="1400" dirty="0" smtClean="0">
                <a:ea typeface="Al Bayan Plain" charset="0"/>
                <a:cs typeface="Al Bayan Plain" charset="0"/>
                <a:sym typeface="Al Bayan Plain" charset="0"/>
              </a:rPr>
              <a:t>кожа</a:t>
            </a:r>
            <a:r>
              <a:rPr lang="ru-RU" altLang="ru-RU" sz="1400" dirty="0">
                <a:ea typeface="Al Bayan Plain" charset="0"/>
                <a:cs typeface="Al Bayan Plain" charset="0"/>
                <a:sym typeface="Al Bayan Plain" charset="0"/>
              </a:rPr>
              <a:t>. Подходит как для совсем юной, так и </a:t>
            </a:r>
            <a:r>
              <a:rPr lang="ru-RU" altLang="ru-RU" sz="1400" dirty="0" smtClean="0">
                <a:ea typeface="Al Bayan Plain" charset="0"/>
                <a:cs typeface="Al Bayan Plain" charset="0"/>
                <a:sym typeface="Al Bayan Plain" charset="0"/>
              </a:rPr>
              <a:t>для </a:t>
            </a:r>
          </a:p>
          <a:p>
            <a:pPr marL="146050" indent="-146050" defTabSz="457200">
              <a:lnSpc>
                <a:spcPts val="1200"/>
              </a:lnSpc>
              <a:tabLst>
                <a:tab pos="139700" algn="l"/>
                <a:tab pos="457200" algn="l"/>
              </a:tabLst>
            </a:pPr>
            <a:r>
              <a:rPr lang="ru-RU" altLang="ru-RU" sz="1400" dirty="0" smtClean="0">
                <a:ea typeface="Al Bayan Plain" charset="0"/>
                <a:cs typeface="Al Bayan Plain" charset="0"/>
                <a:sym typeface="Al Bayan Plain" charset="0"/>
              </a:rPr>
              <a:t>зрелой </a:t>
            </a:r>
            <a:r>
              <a:rPr lang="ru-RU" altLang="ru-RU" sz="1400" dirty="0">
                <a:ea typeface="Al Bayan Plain" charset="0"/>
                <a:cs typeface="Al Bayan Plain" charset="0"/>
                <a:sym typeface="Al Bayan Plain" charset="0"/>
              </a:rPr>
              <a:t>кожи.</a:t>
            </a:r>
            <a:endParaRPr lang="ru-RU" altLang="ru-RU" sz="1400" baseline="-17000" dirty="0">
              <a:latin typeface="Al Bayan Plain" charset="0"/>
              <a:ea typeface="Al Bayan Plain" charset="0"/>
              <a:cs typeface="Al Bayan Plain" charset="0"/>
              <a:sym typeface="Al Bayan Plain" charset="0"/>
            </a:endParaRPr>
          </a:p>
          <a:p>
            <a:r>
              <a:rPr lang="ru-RU" sz="1400" b="1" dirty="0" smtClean="0"/>
              <a:t>Применение</a:t>
            </a:r>
            <a:r>
              <a:rPr lang="ru-RU" sz="1400" b="1" dirty="0"/>
              <a:t>: </a:t>
            </a:r>
            <a:r>
              <a:rPr lang="ru-RU" sz="1400" dirty="0"/>
              <a:t>нанести 2-3 капли до сыворотки, крема или маски. </a:t>
            </a:r>
            <a:r>
              <a:rPr lang="ru-RU" sz="1400" dirty="0" smtClean="0"/>
              <a:t>Или </a:t>
            </a:r>
            <a:r>
              <a:rPr lang="ru-RU" sz="1400" dirty="0"/>
              <a:t>добавить 2-3 капли в любое средство ухода (смешать в ладони </a:t>
            </a:r>
            <a:r>
              <a:rPr lang="ru-RU" sz="1400" dirty="0" smtClean="0"/>
              <a:t>перед </a:t>
            </a:r>
            <a:r>
              <a:rPr lang="ru-RU" sz="1400" dirty="0"/>
              <a:t>нанесением на кожу).</a:t>
            </a:r>
          </a:p>
          <a:p>
            <a:endParaRPr lang="ru-RU" sz="1400" dirty="0"/>
          </a:p>
        </p:txBody>
      </p:sp>
      <p:sp>
        <p:nvSpPr>
          <p:cNvPr id="6" name="object 4"/>
          <p:cNvSpPr txBox="1"/>
          <p:nvPr/>
        </p:nvSpPr>
        <p:spPr>
          <a:xfrm>
            <a:off x="5308190" y="4730621"/>
            <a:ext cx="272744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В коробке: </a:t>
            </a:r>
            <a:r>
              <a:rPr lang="ru-RU" sz="1400" b="1" dirty="0" smtClean="0">
                <a:solidFill>
                  <a:srgbClr val="1D1D1B"/>
                </a:solidFill>
                <a:latin typeface="+mj-lt"/>
                <a:cs typeface="BlissPro-Light"/>
              </a:rPr>
              <a:t>21</a:t>
            </a:r>
            <a:r>
              <a:rPr lang="ru-RU" sz="1400" b="1" spc="-11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ш</a:t>
            </a:r>
            <a:r>
              <a:rPr lang="ru-RU"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т</a:t>
            </a:r>
            <a:endParaRPr sz="1400" b="1" dirty="0">
              <a:latin typeface="+mj-lt"/>
              <a:cs typeface="BlissPro-Medium"/>
            </a:endParaRPr>
          </a:p>
          <a:p>
            <a:pPr marL="12700" marR="5080"/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Штрих код: </a:t>
            </a:r>
            <a:r>
              <a:rPr lang="ru-RU" sz="1400" b="1" dirty="0"/>
              <a:t>4680003062227</a:t>
            </a:r>
          </a:p>
          <a:p>
            <a:pPr marL="12700" marR="5080">
              <a:lnSpc>
                <a:spcPct val="100000"/>
              </a:lnSpc>
            </a:pPr>
            <a:r>
              <a:rPr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Страна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производитель:</a:t>
            </a:r>
            <a:r>
              <a:rPr sz="1400" spc="-100" dirty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b="1" dirty="0" err="1" smtClean="0">
                <a:solidFill>
                  <a:srgbClr val="1D1D1B"/>
                </a:solidFill>
                <a:latin typeface="+mj-lt"/>
                <a:cs typeface="BlissPro-Medium"/>
              </a:rPr>
              <a:t>Россия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Medium"/>
              </a:rPr>
              <a:t> 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Срок годности: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36</a:t>
            </a:r>
            <a:r>
              <a:rPr sz="1400" b="1" spc="-100" dirty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 err="1" smtClean="0">
                <a:solidFill>
                  <a:srgbClr val="1D1D1B"/>
                </a:solidFill>
                <a:latin typeface="+mj-lt"/>
                <a:cs typeface="BlissPro-Medium"/>
              </a:rPr>
              <a:t>месяцев</a:t>
            </a:r>
            <a:endParaRPr lang="ru-RU" sz="1400" b="1" dirty="0" smtClean="0">
              <a:solidFill>
                <a:srgbClr val="1D1D1B"/>
              </a:solidFill>
              <a:latin typeface="+mj-lt"/>
              <a:cs typeface="BlissPro-Medium"/>
            </a:endParaRPr>
          </a:p>
          <a:p>
            <a:pPr marL="12700" marR="5080"/>
            <a:r>
              <a:rPr lang="ru-RU" sz="1400" dirty="0">
                <a:solidFill>
                  <a:srgbClr val="1D1D1B"/>
                </a:solidFill>
                <a:cs typeface="BlissPro-Light"/>
              </a:rPr>
              <a:t>Объем: </a:t>
            </a:r>
            <a:r>
              <a:rPr lang="ru-RU" sz="1400" b="1" dirty="0">
                <a:solidFill>
                  <a:srgbClr val="1D1D1B"/>
                </a:solidFill>
                <a:cs typeface="BlissPro-Light"/>
              </a:rPr>
              <a:t>2</a:t>
            </a:r>
            <a:r>
              <a:rPr lang="ru-RU" sz="1400" b="1" dirty="0">
                <a:solidFill>
                  <a:srgbClr val="1D1D1B"/>
                </a:solidFill>
                <a:cs typeface="BlissPro-Medium"/>
              </a:rPr>
              <a:t>0</a:t>
            </a:r>
            <a:r>
              <a:rPr lang="ru-RU" sz="1400" b="1" spc="-110" dirty="0">
                <a:solidFill>
                  <a:srgbClr val="1D1D1B"/>
                </a:solidFill>
                <a:cs typeface="BlissPro-Medium"/>
              </a:rPr>
              <a:t> </a:t>
            </a:r>
            <a:r>
              <a:rPr lang="ru-RU" sz="1400" b="1" dirty="0" smtClean="0">
                <a:solidFill>
                  <a:srgbClr val="1D1D1B"/>
                </a:solidFill>
                <a:cs typeface="BlissPro-Medium"/>
              </a:rPr>
              <a:t>мл</a:t>
            </a:r>
            <a:endParaRPr lang="ru-RU" sz="1400" b="1" dirty="0">
              <a:cs typeface="BlissPro-Medium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513" y="1838036"/>
            <a:ext cx="2830638" cy="499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6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Logo_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8" y="6319736"/>
            <a:ext cx="1234440" cy="762000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518498" y="1104050"/>
            <a:ext cx="7988194" cy="433452"/>
          </a:xfrm>
          <a:prstGeom prst="rect">
            <a:avLst/>
          </a:prstGeom>
        </p:spPr>
        <p:txBody>
          <a:bodyPr vert="horz" wrap="square" lIns="0" tIns="73660" rIns="0" bIns="0" rtlCol="0" anchor="ctr">
            <a:sp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363" indent="-106363" algn="l" defTabSz="457200">
              <a:lnSpc>
                <a:spcPts val="2800"/>
              </a:lnSpc>
              <a:tabLst>
                <a:tab pos="139700" algn="l"/>
                <a:tab pos="457200" algn="l"/>
              </a:tabLst>
            </a:pPr>
            <a:r>
              <a:rPr lang="ru-RU" altLang="ru-RU" sz="1800" i="1" dirty="0" smtClean="0">
                <a:solidFill>
                  <a:srgbClr val="6F6F6E"/>
                </a:solidFill>
                <a:latin typeface="+mn-lt"/>
                <a:ea typeface="Al Bayan Plain" charset="0"/>
                <a:cs typeface="Al Bayan Plain" charset="0"/>
                <a:sym typeface="Al Bayan Plain" charset="0"/>
              </a:rPr>
              <a:t>Реальное </a:t>
            </a:r>
            <a:r>
              <a:rPr lang="ru-RU" altLang="ru-RU" sz="1800" i="1" dirty="0">
                <a:solidFill>
                  <a:srgbClr val="6F6F6E"/>
                </a:solidFill>
                <a:latin typeface="+mn-lt"/>
                <a:ea typeface="Al Bayan Plain" charset="0"/>
                <a:cs typeface="Al Bayan Plain" charset="0"/>
                <a:sym typeface="Al Bayan Plain" charset="0"/>
              </a:rPr>
              <a:t>уменьшение поверхности пор</a:t>
            </a:r>
            <a:r>
              <a:rPr lang="ru-RU" altLang="ru-RU" sz="1800" i="1" dirty="0" smtClean="0">
                <a:solidFill>
                  <a:srgbClr val="6F6F6E"/>
                </a:solidFill>
                <a:latin typeface="+mn-lt"/>
                <a:ea typeface="Al Bayan Plain" charset="0"/>
                <a:cs typeface="Al Bayan Plain" charset="0"/>
                <a:sym typeface="Al Bayan Plain" charset="0"/>
              </a:rPr>
              <a:t>.</a:t>
            </a:r>
            <a:endParaRPr lang="ru-RU" altLang="ru-RU" sz="1800" i="1" dirty="0">
              <a:solidFill>
                <a:srgbClr val="6F6F6E"/>
              </a:solidFill>
              <a:latin typeface="+mn-lt"/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518497" y="2183306"/>
            <a:ext cx="6168630" cy="1582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363" indent="-10636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Уменьшает размер и видимость пор. </a:t>
            </a:r>
          </a:p>
          <a:p>
            <a:pPr marL="106363" indent="-10636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Поддерживает матовость кожи в течение дня. </a:t>
            </a:r>
          </a:p>
          <a:p>
            <a:pPr marL="106363" indent="-10636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Оказывает противовоспалительное, антибактериальное действие. </a:t>
            </a:r>
          </a:p>
          <a:p>
            <a:pPr marL="106363" indent="-10636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Способствует заживлению и быстрому восстановлению кожи.  </a:t>
            </a:r>
            <a:endParaRPr lang="ru-RU" altLang="ru-RU" sz="1500" baseline="-17000" dirty="0">
              <a:ea typeface="Al Bayan Plain" charset="0"/>
              <a:cs typeface="Al Bayan Plain" charset="0"/>
              <a:sym typeface="Al Bayan Plain" charset="0"/>
            </a:endParaRPr>
          </a:p>
          <a:p>
            <a:pPr marL="0" indent="0" defTabSz="457200">
              <a:buNone/>
              <a:tabLst>
                <a:tab pos="139700" algn="l"/>
                <a:tab pos="457200" algn="l"/>
              </a:tabLst>
            </a:pPr>
            <a:r>
              <a:rPr lang="ru-RU" altLang="ru-RU" sz="1500" b="1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Активные компоненты: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XEP-018,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Neurophroline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Mariliance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Epidermist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EPS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Seamat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экстракты конского каштана, крапивы и эвкалипта. 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5307669" y="4730621"/>
            <a:ext cx="234569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В коробке: </a:t>
            </a:r>
            <a:r>
              <a:rPr lang="ru-RU" sz="1400" b="1" dirty="0" smtClean="0">
                <a:solidFill>
                  <a:srgbClr val="1D1D1B"/>
                </a:solidFill>
                <a:latin typeface="+mj-lt"/>
                <a:cs typeface="BlissPro-Light"/>
              </a:rPr>
              <a:t>21 </a:t>
            </a:r>
            <a:r>
              <a:rPr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ш</a:t>
            </a:r>
            <a:r>
              <a:rPr lang="ru-RU"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т</a:t>
            </a:r>
            <a:endParaRPr sz="1400" b="1" dirty="0">
              <a:latin typeface="+mj-lt"/>
              <a:cs typeface="BlissPro-Medium"/>
            </a:endParaRPr>
          </a:p>
          <a:p>
            <a:pPr marL="12700" marR="5080"/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Штрих код: </a:t>
            </a:r>
            <a:r>
              <a:rPr lang="ru-RU" sz="1400" b="1" dirty="0"/>
              <a:t>4680003062234</a:t>
            </a:r>
          </a:p>
          <a:p>
            <a:pPr marL="12700" marR="508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Страна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производитель:</a:t>
            </a:r>
            <a:r>
              <a:rPr sz="1400" spc="-100" dirty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Россия</a:t>
            </a:r>
            <a:r>
              <a:rPr sz="1400" dirty="0">
                <a:solidFill>
                  <a:srgbClr val="1D1D1B"/>
                </a:solidFill>
                <a:latin typeface="+mj-lt"/>
                <a:cs typeface="BlissPro-Medium"/>
              </a:rPr>
              <a:t> 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Срок годности: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36</a:t>
            </a:r>
            <a:r>
              <a:rPr sz="1400" b="1" spc="-100" dirty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месяцев</a:t>
            </a:r>
            <a:endParaRPr sz="1400" b="1" dirty="0">
              <a:latin typeface="+mj-lt"/>
              <a:cs typeface="BlissPro-Medium"/>
            </a:endParaRPr>
          </a:p>
          <a:p>
            <a:pPr marL="1270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Объем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: </a:t>
            </a:r>
            <a:r>
              <a:rPr lang="en-US" sz="1400" b="1" dirty="0">
                <a:solidFill>
                  <a:srgbClr val="1D1D1B"/>
                </a:solidFill>
                <a:latin typeface="+mj-lt"/>
                <a:cs typeface="BlissPro-Light"/>
              </a:rPr>
              <a:t>2</a:t>
            </a:r>
            <a:r>
              <a:rPr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0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мл</a:t>
            </a:r>
            <a:endParaRPr sz="1400" b="1" dirty="0">
              <a:latin typeface="+mj-lt"/>
              <a:cs typeface="BlissPro-Medium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565303"/>
            <a:ext cx="2088469" cy="4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6549" y="425685"/>
            <a:ext cx="8836762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indent="-146050" defTabSz="457200">
              <a:lnSpc>
                <a:spcPts val="32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Коррекция несовершенств кожи</a:t>
            </a:r>
          </a:p>
          <a:p>
            <a:pPr marL="146050" indent="-146050" defTabSz="457200">
              <a:lnSpc>
                <a:spcPts val="32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 </a:t>
            </a:r>
            <a:r>
              <a:rPr lang="ru-RU" altLang="ru-RU" sz="3200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 </a:t>
            </a:r>
            <a:r>
              <a:rPr lang="ru-RU" altLang="ru-RU" sz="2800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6903" y="836933"/>
            <a:ext cx="762797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363" indent="-106363" defTabSz="457200">
              <a:lnSpc>
                <a:spcPts val="28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 smtClean="0">
                <a:ea typeface="Al Bayan Plain" charset="0"/>
                <a:cs typeface="Al Bayan Plain" charset="0"/>
                <a:sym typeface="Al Bayan Plain" charset="0"/>
              </a:rPr>
              <a:t>БУСТЕР-МИНИМАЙЗЕР ДЛЯ ПОР </a:t>
            </a:r>
            <a:r>
              <a:rPr lang="ru-RU" altLang="ru-RU" sz="2400" b="1" dirty="0" smtClean="0">
                <a:ea typeface="Al Bayan Plain" charset="0"/>
                <a:cs typeface="Al Bayan Plain" charset="0"/>
                <a:sym typeface="Al Bayan Plain" charset="0"/>
              </a:rPr>
              <a:t>НЕВИДИМЫЕ </a:t>
            </a:r>
            <a:r>
              <a:rPr lang="ru-RU" altLang="ru-RU" sz="2400" b="1" dirty="0">
                <a:ea typeface="Al Bayan Plain" charset="0"/>
                <a:cs typeface="Al Bayan Plain" charset="0"/>
                <a:sym typeface="Al Bayan Plain" charset="0"/>
              </a:rPr>
              <a:t>ПОРЫ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138" y="4732902"/>
            <a:ext cx="41299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050" indent="-146050" defTabSz="457200">
              <a:lnSpc>
                <a:spcPts val="1200"/>
              </a:lnSpc>
              <a:tabLst>
                <a:tab pos="139700" algn="l"/>
                <a:tab pos="457200" algn="l"/>
              </a:tabLst>
            </a:pPr>
            <a:r>
              <a:rPr lang="ru-RU" sz="1400" b="1" dirty="0"/>
              <a:t>Тип </a:t>
            </a:r>
            <a:r>
              <a:rPr lang="ru-RU" sz="1400" b="1" dirty="0" smtClean="0"/>
              <a:t>кожи: </a:t>
            </a:r>
            <a:r>
              <a:rPr lang="ru-RU" altLang="ru-RU" sz="1400" dirty="0" smtClean="0">
                <a:ea typeface="Al Bayan Plain" charset="0"/>
                <a:cs typeface="Al Bayan Plain" charset="0"/>
                <a:sym typeface="Al Bayan Plain" charset="0"/>
              </a:rPr>
              <a:t>любой, особенно комбинированная и</a:t>
            </a:r>
          </a:p>
          <a:p>
            <a:pPr marL="146050" indent="-146050" defTabSz="457200">
              <a:lnSpc>
                <a:spcPts val="1200"/>
              </a:lnSpc>
              <a:tabLst>
                <a:tab pos="139700" algn="l"/>
                <a:tab pos="457200" algn="l"/>
              </a:tabLst>
            </a:pPr>
            <a:r>
              <a:rPr lang="ru-RU" altLang="ru-RU" sz="1400" dirty="0" smtClean="0">
                <a:ea typeface="Al Bayan Plain" charset="0"/>
                <a:cs typeface="Al Bayan Plain" charset="0"/>
                <a:sym typeface="Al Bayan Plain" charset="0"/>
              </a:rPr>
              <a:t>жирная кожа с расширенными порами.</a:t>
            </a:r>
          </a:p>
          <a:p>
            <a:pPr marL="146050" indent="-146050" defTabSz="457200">
              <a:lnSpc>
                <a:spcPts val="1200"/>
              </a:lnSpc>
              <a:tabLst>
                <a:tab pos="139700" algn="l"/>
                <a:tab pos="457200" algn="l"/>
              </a:tabLst>
            </a:pPr>
            <a:endParaRPr lang="ru-RU" altLang="ru-RU" sz="1400" baseline="-17000" dirty="0">
              <a:latin typeface="Al Bayan Plain" charset="0"/>
              <a:ea typeface="Al Bayan Plain" charset="0"/>
              <a:cs typeface="Al Bayan Plain" charset="0"/>
              <a:sym typeface="Al Bayan Plain" charset="0"/>
            </a:endParaRPr>
          </a:p>
          <a:p>
            <a:r>
              <a:rPr lang="ru-RU" sz="1400" b="1" dirty="0" smtClean="0"/>
              <a:t>Применение</a:t>
            </a:r>
            <a:r>
              <a:rPr lang="ru-RU" sz="1400" b="1" dirty="0"/>
              <a:t>: </a:t>
            </a:r>
            <a:r>
              <a:rPr lang="ru-RU" sz="1400" dirty="0"/>
              <a:t>нанести 2-3 капли до сыворотки, крема или маски. </a:t>
            </a:r>
            <a:r>
              <a:rPr lang="ru-RU" sz="1400" dirty="0" smtClean="0"/>
              <a:t>Или </a:t>
            </a:r>
            <a:r>
              <a:rPr lang="ru-RU" sz="1400" dirty="0"/>
              <a:t>добавить 2-3 капли в любое средство ухода (смешать в ладони </a:t>
            </a:r>
            <a:r>
              <a:rPr lang="ru-RU" sz="1400" dirty="0" smtClean="0"/>
              <a:t>перед </a:t>
            </a:r>
            <a:r>
              <a:rPr lang="ru-RU" sz="1400" dirty="0"/>
              <a:t>нанесением на кожу).</a:t>
            </a:r>
          </a:p>
          <a:p>
            <a:endParaRPr lang="ru-RU" sz="1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620" y="1939636"/>
            <a:ext cx="2665337" cy="506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6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Logo_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8" y="6319736"/>
            <a:ext cx="1234440" cy="762000"/>
          </a:xfrm>
          <a:prstGeom prst="rect">
            <a:avLst/>
          </a:prstGeom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518497" y="2488094"/>
            <a:ext cx="6168630" cy="1582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363" indent="-10636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Снимает хроническое воспаление, препятствует развитию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акне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.</a:t>
            </a:r>
          </a:p>
          <a:p>
            <a:pPr marL="106363" indent="-10636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Эффективно очищает и сужает поры.</a:t>
            </a:r>
          </a:p>
          <a:p>
            <a:pPr marL="106363" indent="-10636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Мягко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отшелушивает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ороговевшие клетки, не раздражая кожу.</a:t>
            </a:r>
          </a:p>
          <a:p>
            <a:pPr marL="106363" indent="-10636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Помогает коже стать чистой, ровной и красивой.</a:t>
            </a:r>
            <a:endParaRPr lang="ru-RU" altLang="ru-RU" sz="1500" baseline="-17000" dirty="0">
              <a:ea typeface="Al Bayan Plain" charset="0"/>
              <a:cs typeface="Al Bayan Plain" charset="0"/>
              <a:sym typeface="Al Bayan Plain" charset="0"/>
            </a:endParaRPr>
          </a:p>
          <a:p>
            <a:pPr marL="0" indent="0" defTabSz="457200">
              <a:buNone/>
              <a:tabLst>
                <a:tab pos="139700" algn="l"/>
                <a:tab pos="457200" algn="l"/>
              </a:tabLst>
            </a:pPr>
            <a:r>
              <a:rPr lang="ru-RU" altLang="ru-RU" sz="1500" b="1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Активные компоненты: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XEP-018,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Neurophroline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Mariliance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Amiperfect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(натуральная салициловая кислота из экстракта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гаультерии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). </a:t>
            </a:r>
            <a:endParaRPr lang="ru-RU" altLang="ru-RU" sz="1500" b="1" baseline="-17000" dirty="0"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307667" y="4721385"/>
            <a:ext cx="234569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В коробке: </a:t>
            </a:r>
            <a:r>
              <a:rPr lang="ru-RU" sz="1400" b="1" dirty="0" smtClean="0">
                <a:solidFill>
                  <a:srgbClr val="1D1D1B"/>
                </a:solidFill>
                <a:latin typeface="+mj-lt"/>
                <a:cs typeface="BlissPro-Light"/>
              </a:rPr>
              <a:t>21 </a:t>
            </a:r>
            <a:r>
              <a:rPr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ш</a:t>
            </a:r>
            <a:r>
              <a:rPr lang="ru-RU"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т</a:t>
            </a:r>
            <a:endParaRPr sz="1400" b="1" dirty="0">
              <a:latin typeface="+mj-lt"/>
              <a:cs typeface="BlissPro-Medium"/>
            </a:endParaRPr>
          </a:p>
          <a:p>
            <a:pPr marL="12700" marR="5080"/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Штрих код: </a:t>
            </a:r>
            <a:r>
              <a:rPr lang="ru-RU" sz="1400" b="1" dirty="0"/>
              <a:t>4680003062210</a:t>
            </a:r>
          </a:p>
          <a:p>
            <a:pPr marL="12700" marR="508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Страна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производитель:</a:t>
            </a:r>
            <a:r>
              <a:rPr sz="1400" spc="-100" dirty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Россия</a:t>
            </a:r>
            <a:r>
              <a:rPr sz="1400" dirty="0">
                <a:solidFill>
                  <a:srgbClr val="1D1D1B"/>
                </a:solidFill>
                <a:latin typeface="+mj-lt"/>
                <a:cs typeface="BlissPro-Medium"/>
              </a:rPr>
              <a:t> 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Срок годности: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36</a:t>
            </a:r>
            <a:r>
              <a:rPr sz="1400" b="1" spc="-100" dirty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месяцев</a:t>
            </a:r>
            <a:endParaRPr sz="1400" b="1" dirty="0">
              <a:latin typeface="+mj-lt"/>
              <a:cs typeface="BlissPro-Medium"/>
            </a:endParaRPr>
          </a:p>
          <a:p>
            <a:pPr marL="1270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Объем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: </a:t>
            </a:r>
            <a:r>
              <a:rPr lang="en-US" sz="1400" b="1" dirty="0">
                <a:solidFill>
                  <a:srgbClr val="1D1D1B"/>
                </a:solidFill>
                <a:latin typeface="+mj-lt"/>
                <a:cs typeface="BlissPro-Light"/>
              </a:rPr>
              <a:t>2</a:t>
            </a:r>
            <a:r>
              <a:rPr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0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мл</a:t>
            </a:r>
            <a:endParaRPr sz="1400" b="1" dirty="0">
              <a:latin typeface="+mj-lt"/>
              <a:cs typeface="BlissPro-Medium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565303"/>
            <a:ext cx="2088469" cy="4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435918" y="582697"/>
            <a:ext cx="8846629" cy="1430827"/>
            <a:chOff x="435918" y="582697"/>
            <a:chExt cx="8846629" cy="1430827"/>
          </a:xfrm>
        </p:grpSpPr>
        <p:sp>
          <p:nvSpPr>
            <p:cNvPr id="4" name="object 2"/>
            <p:cNvSpPr txBox="1">
              <a:spLocks/>
            </p:cNvSpPr>
            <p:nvPr/>
          </p:nvSpPr>
          <p:spPr>
            <a:xfrm>
              <a:off x="503813" y="835624"/>
              <a:ext cx="7568769" cy="792525"/>
            </a:xfrm>
            <a:prstGeom prst="rect">
              <a:avLst/>
            </a:prstGeom>
          </p:spPr>
          <p:txBody>
            <a:bodyPr vert="horz" wrap="square" lIns="0" tIns="73660" rIns="0" bIns="0" rtlCol="0" anchor="ctr">
              <a:spAutoFit/>
            </a:bodyPr>
            <a:lstStyle>
              <a:lvl1pPr algn="ctr" defTabSz="521437" rtl="0" eaLnBrk="1" latinLnBrk="0" hangingPunct="1">
                <a:spcBef>
                  <a:spcPct val="0"/>
                </a:spcBef>
                <a:buNone/>
                <a:defRPr sz="5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6363" indent="-106363" algn="l" defTabSz="457200">
                <a:lnSpc>
                  <a:spcPts val="2800"/>
                </a:lnSpc>
                <a:tabLst>
                  <a:tab pos="139700" algn="l"/>
                  <a:tab pos="457200" algn="l"/>
                </a:tabLst>
              </a:pPr>
              <a:r>
                <a:rPr lang="ru-RU" altLang="ru-RU" sz="2400" dirty="0" smtClean="0">
                  <a:latin typeface="+mn-lt"/>
                  <a:ea typeface="Al Bayan Plain" charset="0"/>
                  <a:cs typeface="Al Bayan Plain" charset="0"/>
                  <a:sym typeface="Al Bayan Plain" charset="0"/>
                </a:rPr>
                <a:t>БУСТЕР ДЛЯ ПРОБЛЕМНОЙ КОЖИ</a:t>
              </a:r>
            </a:p>
            <a:p>
              <a:pPr marL="106363" indent="-106363" algn="l" defTabSz="457200">
                <a:lnSpc>
                  <a:spcPts val="2800"/>
                </a:lnSpc>
                <a:tabLst>
                  <a:tab pos="139700" algn="l"/>
                  <a:tab pos="457200" algn="l"/>
                </a:tabLst>
              </a:pPr>
              <a:r>
                <a:rPr lang="ru-RU" altLang="ru-RU" sz="2400" b="1" dirty="0" smtClean="0">
                  <a:latin typeface="+mn-lt"/>
                  <a:ea typeface="Al Bayan Plain" charset="0"/>
                  <a:cs typeface="Al Bayan Plain" charset="0"/>
                  <a:sym typeface="Al Bayan Plain" charset="0"/>
                </a:rPr>
                <a:t>РАСТИТЕЛЬНАЯ САЛИЦИЛОВАЯ  КИСЛОТА</a:t>
              </a:r>
              <a:endParaRPr lang="ru-RU" altLang="ru-RU" sz="2400" b="1" dirty="0">
                <a:latin typeface="+mn-lt"/>
                <a:ea typeface="Al Bayan Plain" charset="0"/>
                <a:cs typeface="Al Bayan Plain" charset="0"/>
                <a:sym typeface="Al Bayan Plain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45785" y="582697"/>
              <a:ext cx="8836762" cy="312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6050" indent="-146050" defTabSz="457200">
                <a:lnSpc>
                  <a:spcPct val="50000"/>
                </a:lnSpc>
                <a:tabLst>
                  <a:tab pos="139700" algn="l"/>
                  <a:tab pos="457200" algn="l"/>
                </a:tabLst>
              </a:pPr>
              <a:r>
                <a:rPr lang="ru-RU" altLang="ru-RU" sz="2400" dirty="0">
                  <a:solidFill>
                    <a:srgbClr val="FF0080"/>
                  </a:solidFill>
                  <a:ea typeface="Al Bayan Plain" charset="0"/>
                  <a:cs typeface="Al Bayan Plain" charset="0"/>
                  <a:sym typeface="Al Bayan Plain" charset="0"/>
                </a:rPr>
                <a:t>Коррекция несовершенств </a:t>
              </a:r>
              <a:r>
                <a:rPr lang="ru-RU" altLang="ru-RU" sz="2400" dirty="0" smtClean="0">
                  <a:solidFill>
                    <a:srgbClr val="FF0080"/>
                  </a:solidFill>
                  <a:ea typeface="Al Bayan Plain" charset="0"/>
                  <a:cs typeface="Al Bayan Plain" charset="0"/>
                  <a:sym typeface="Al Bayan Plain" charset="0"/>
                </a:rPr>
                <a:t>кожи</a:t>
              </a:r>
              <a:endParaRPr lang="ru-RU" altLang="ru-RU" sz="2400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35918" y="1551859"/>
              <a:ext cx="69267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6050" indent="-146050" defTabSz="457200">
                <a:tabLst>
                  <a:tab pos="139700" algn="l"/>
                  <a:tab pos="457200" algn="l"/>
                </a:tabLst>
              </a:pPr>
              <a:r>
                <a:rPr lang="ru-RU" altLang="ru-RU" sz="1800" i="1" dirty="0" smtClean="0">
                  <a:solidFill>
                    <a:srgbClr val="6F6F6E"/>
                  </a:solidFill>
                  <a:ea typeface="Al Bayan Plain" charset="0"/>
                  <a:cs typeface="Al Bayan Plain" charset="0"/>
                  <a:sym typeface="Al Bayan Plain" charset="0"/>
                </a:rPr>
                <a:t>Природная </a:t>
              </a:r>
              <a:r>
                <a:rPr lang="ru-RU" altLang="ru-RU" sz="1800" i="1" dirty="0">
                  <a:solidFill>
                    <a:srgbClr val="6F6F6E"/>
                  </a:solidFill>
                  <a:ea typeface="Al Bayan Plain" charset="0"/>
                  <a:cs typeface="Al Bayan Plain" charset="0"/>
                  <a:sym typeface="Al Bayan Plain" charset="0"/>
                </a:rPr>
                <a:t>альтернатива </a:t>
              </a:r>
              <a:r>
                <a:rPr lang="ru-RU" altLang="ru-RU" sz="1800" i="1" dirty="0" smtClean="0">
                  <a:solidFill>
                    <a:srgbClr val="6F6F6E"/>
                  </a:solidFill>
                  <a:ea typeface="Al Bayan Plain" charset="0"/>
                  <a:cs typeface="Al Bayan Plain" charset="0"/>
                  <a:sym typeface="Al Bayan Plain" charset="0"/>
                </a:rPr>
                <a:t>синтетической салициловой </a:t>
              </a:r>
              <a:r>
                <a:rPr lang="ru-RU" altLang="ru-RU" sz="1800" i="1" dirty="0">
                  <a:solidFill>
                    <a:srgbClr val="6F6F6E"/>
                  </a:solidFill>
                  <a:ea typeface="Al Bayan Plain" charset="0"/>
                  <a:cs typeface="Al Bayan Plain" charset="0"/>
                  <a:sym typeface="Al Bayan Plain" charset="0"/>
                </a:rPr>
                <a:t>кислоте</a:t>
              </a:r>
              <a:r>
                <a:rPr lang="ru-RU" altLang="ru-RU" sz="2400" i="1" dirty="0">
                  <a:solidFill>
                    <a:srgbClr val="6F6F6E"/>
                  </a:solidFill>
                  <a:ea typeface="Al Bayan Plain" charset="0"/>
                  <a:cs typeface="Al Bayan Plain" charset="0"/>
                  <a:sym typeface="Al Bayan Plain" charset="0"/>
                </a:rPr>
                <a:t>.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6138" y="4695958"/>
            <a:ext cx="44380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050" indent="-146050" defTabSz="457200">
              <a:tabLst>
                <a:tab pos="139700" algn="l"/>
                <a:tab pos="457200" algn="l"/>
              </a:tabLst>
            </a:pPr>
            <a:r>
              <a:rPr lang="ru-RU" sz="1400" b="1" dirty="0"/>
              <a:t>Тип </a:t>
            </a:r>
            <a:r>
              <a:rPr lang="ru-RU" sz="1400" b="1" dirty="0" smtClean="0"/>
              <a:t>кожи: </a:t>
            </a:r>
            <a:r>
              <a:rPr lang="ru-RU" sz="1400" dirty="0" smtClean="0">
                <a:sym typeface="Al Bayan Plain" charset="0"/>
              </a:rPr>
              <a:t>проблемная, жирная и комбинированная</a:t>
            </a:r>
            <a:endParaRPr lang="ru-RU" altLang="ru-RU" sz="1400" dirty="0" smtClean="0">
              <a:ea typeface="Al Bayan Plain" charset="0"/>
              <a:cs typeface="Al Bayan Plain" charset="0"/>
              <a:sym typeface="Al Bayan Plain" charset="0"/>
            </a:endParaRPr>
          </a:p>
          <a:p>
            <a:pPr marL="146050" indent="-146050" defTabSz="457200">
              <a:tabLst>
                <a:tab pos="139700" algn="l"/>
                <a:tab pos="457200" algn="l"/>
              </a:tabLst>
            </a:pPr>
            <a:r>
              <a:rPr lang="ru-RU" altLang="ru-RU" sz="1400" dirty="0" smtClean="0">
                <a:ea typeface="Al Bayan Plain" charset="0"/>
                <a:cs typeface="Al Bayan Plain" charset="0"/>
                <a:sym typeface="Al Bayan Plain" charset="0"/>
              </a:rPr>
              <a:t>кожа</a:t>
            </a:r>
            <a:r>
              <a:rPr lang="ru-RU" altLang="ru-RU" sz="1400" dirty="0">
                <a:ea typeface="Al Bayan Plain" charset="0"/>
                <a:cs typeface="Al Bayan Plain" charset="0"/>
                <a:sym typeface="Al Bayan Plain" charset="0"/>
              </a:rPr>
              <a:t>. Подходит как для совсем юной, так и </a:t>
            </a:r>
            <a:r>
              <a:rPr lang="ru-RU" altLang="ru-RU" sz="1400" dirty="0" smtClean="0">
                <a:ea typeface="Al Bayan Plain" charset="0"/>
                <a:cs typeface="Al Bayan Plain" charset="0"/>
                <a:sym typeface="Al Bayan Plain" charset="0"/>
              </a:rPr>
              <a:t>для </a:t>
            </a:r>
          </a:p>
          <a:p>
            <a:pPr marL="146050" indent="-146050" defTabSz="457200">
              <a:tabLst>
                <a:tab pos="139700" algn="l"/>
                <a:tab pos="457200" algn="l"/>
              </a:tabLst>
            </a:pPr>
            <a:r>
              <a:rPr lang="ru-RU" altLang="ru-RU" sz="1400" dirty="0" smtClean="0">
                <a:ea typeface="Al Bayan Plain" charset="0"/>
                <a:cs typeface="Al Bayan Plain" charset="0"/>
                <a:sym typeface="Al Bayan Plain" charset="0"/>
              </a:rPr>
              <a:t>зрелой </a:t>
            </a:r>
            <a:r>
              <a:rPr lang="ru-RU" altLang="ru-RU" sz="1400" dirty="0">
                <a:ea typeface="Al Bayan Plain" charset="0"/>
                <a:cs typeface="Al Bayan Plain" charset="0"/>
                <a:sym typeface="Al Bayan Plain" charset="0"/>
              </a:rPr>
              <a:t>кожи.</a:t>
            </a:r>
            <a:endParaRPr lang="ru-RU" altLang="ru-RU" sz="1400" baseline="-17000" dirty="0">
              <a:latin typeface="Al Bayan Plain" charset="0"/>
              <a:ea typeface="Al Bayan Plain" charset="0"/>
              <a:cs typeface="Al Bayan Plain" charset="0"/>
              <a:sym typeface="Al Bayan Plain" charset="0"/>
            </a:endParaRPr>
          </a:p>
          <a:p>
            <a:r>
              <a:rPr lang="ru-RU" sz="1400" b="1" dirty="0" smtClean="0"/>
              <a:t>Применение</a:t>
            </a:r>
            <a:r>
              <a:rPr lang="ru-RU" sz="1400" b="1" dirty="0"/>
              <a:t>: </a:t>
            </a:r>
            <a:r>
              <a:rPr lang="ru-RU" sz="1400" dirty="0"/>
              <a:t>нанести 2-3 капли до сыворотки, крема или маски. </a:t>
            </a:r>
            <a:r>
              <a:rPr lang="ru-RU" sz="1400" dirty="0" smtClean="0"/>
              <a:t>Или </a:t>
            </a:r>
            <a:r>
              <a:rPr lang="ru-RU" sz="1400" dirty="0"/>
              <a:t>добавить 2-3 капли в любое средство ухода (смешать в ладони </a:t>
            </a:r>
            <a:r>
              <a:rPr lang="ru-RU" sz="1400" dirty="0" smtClean="0"/>
              <a:t>перед </a:t>
            </a:r>
            <a:r>
              <a:rPr lang="ru-RU" sz="1400" dirty="0"/>
              <a:t>нанесением на кожу).</a:t>
            </a:r>
          </a:p>
          <a:p>
            <a:endParaRPr lang="ru-RU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887" y="1990435"/>
            <a:ext cx="2748058" cy="494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Logo_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8" y="6319736"/>
            <a:ext cx="1234440" cy="762000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528909" y="875231"/>
            <a:ext cx="7988194" cy="433452"/>
          </a:xfrm>
          <a:prstGeom prst="rect">
            <a:avLst/>
          </a:prstGeom>
        </p:spPr>
        <p:txBody>
          <a:bodyPr vert="horz" wrap="square" lIns="0" tIns="73660" rIns="0" bIns="0" rtlCol="0" anchor="ctr">
            <a:sp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363" indent="-106363" algn="l" defTabSz="457200">
              <a:lnSpc>
                <a:spcPts val="28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 smtClean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ДНЕВНОЙ ОСВЕТЛЯЮЩИЙ БУСТЕР </a:t>
            </a:r>
            <a:r>
              <a:rPr lang="ru-RU" altLang="ru-RU" sz="2400" b="1" dirty="0" smtClean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3D-ЛАЗЕР</a:t>
            </a:r>
            <a:endParaRPr lang="en-US" altLang="ru-RU" sz="2400" b="1" dirty="0">
              <a:latin typeface="+mn-lt"/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518497" y="2220227"/>
            <a:ext cx="6168630" cy="1582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Помогает избавиться от всех видов пигментации. 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Комплексно выравнивает цвет лица.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Уменьшает видимость пор.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Оказывает мгновенный эффект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soft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focus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.</a:t>
            </a:r>
          </a:p>
          <a:p>
            <a:pPr marL="163513" indent="-163513" defTabSz="457200">
              <a:tabLst>
                <a:tab pos="139700" algn="l"/>
                <a:tab pos="457200" algn="l"/>
              </a:tabLst>
            </a:pPr>
            <a:r>
              <a:rPr lang="ru-RU" altLang="ru-RU" sz="1500" b="1" dirty="0" smtClean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Активные </a:t>
            </a:r>
            <a:r>
              <a:rPr lang="ru-RU" altLang="ru-RU" sz="1500" b="1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компоненты: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XEP-018,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Neurophroline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Mariliance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Meiritage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Lumisphere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Dermawhite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Sepiwhite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Tyrostat-11,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Brightenyl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.  </a:t>
            </a:r>
            <a:endParaRPr lang="ru-RU" altLang="ru-RU" sz="1500" baseline="-14000" dirty="0"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307667" y="4721385"/>
            <a:ext cx="234569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В коробке: </a:t>
            </a:r>
            <a:r>
              <a:rPr lang="ru-RU" sz="1400" b="1" dirty="0" smtClean="0">
                <a:solidFill>
                  <a:srgbClr val="1D1D1B"/>
                </a:solidFill>
                <a:latin typeface="+mj-lt"/>
                <a:cs typeface="BlissPro-Light"/>
              </a:rPr>
              <a:t>21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ш</a:t>
            </a:r>
            <a:r>
              <a:rPr lang="ru-RU"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т</a:t>
            </a:r>
            <a:endParaRPr sz="1400" b="1" dirty="0">
              <a:latin typeface="+mj-lt"/>
              <a:cs typeface="BlissPro-Medium"/>
            </a:endParaRPr>
          </a:p>
          <a:p>
            <a:pPr marL="12700" marR="5080"/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Штрих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код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: </a:t>
            </a:r>
            <a:r>
              <a:rPr lang="ru-RU" sz="1400" b="1" dirty="0"/>
              <a:t>4680003062067</a:t>
            </a:r>
          </a:p>
          <a:p>
            <a:pPr marL="12700" marR="508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Страна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производитель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:</a:t>
            </a:r>
            <a:r>
              <a:rPr sz="1400" spc="-10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b="1" dirty="0" err="1" smtClean="0">
                <a:solidFill>
                  <a:srgbClr val="1D1D1B"/>
                </a:solidFill>
                <a:latin typeface="+mj-lt"/>
                <a:cs typeface="BlissPro-Medium"/>
              </a:rPr>
              <a:t>Россия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Medium"/>
              </a:rPr>
              <a:t>  </a:t>
            </a: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Срок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годности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: </a:t>
            </a:r>
            <a:r>
              <a:rPr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36</a:t>
            </a:r>
            <a:r>
              <a:rPr sz="1400" b="1" spc="-10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 err="1" smtClean="0">
                <a:solidFill>
                  <a:srgbClr val="1D1D1B"/>
                </a:solidFill>
                <a:latin typeface="+mj-lt"/>
                <a:cs typeface="BlissPro-Medium"/>
              </a:rPr>
              <a:t>месяцев</a:t>
            </a:r>
            <a:endParaRPr sz="1400" b="1" dirty="0" smtClean="0">
              <a:latin typeface="+mj-lt"/>
              <a:cs typeface="BlissPro-Medium"/>
            </a:endParaRPr>
          </a:p>
          <a:p>
            <a:pPr marL="1270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Объем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: </a:t>
            </a:r>
            <a:r>
              <a:rPr lang="en-US" sz="1400" b="1" dirty="0">
                <a:solidFill>
                  <a:srgbClr val="1D1D1B"/>
                </a:solidFill>
                <a:latin typeface="+mj-lt"/>
                <a:cs typeface="BlissPro-Light"/>
              </a:rPr>
              <a:t>2</a:t>
            </a:r>
            <a:r>
              <a:rPr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0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мл</a:t>
            </a:r>
            <a:endParaRPr sz="1400" b="1" dirty="0">
              <a:latin typeface="+mj-lt"/>
              <a:cs typeface="BlissPro-Medium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565303"/>
            <a:ext cx="2088469" cy="4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7313" y="425685"/>
            <a:ext cx="883676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indent="-146050" defTabSz="457200">
              <a:lnSpc>
                <a:spcPts val="32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 smtClean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Интенсивное осветление</a:t>
            </a:r>
            <a:r>
              <a:rPr lang="ru-RU" altLang="ru-RU" sz="2800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3307" y="1207087"/>
            <a:ext cx="702846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513" indent="-163513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1800" i="1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Трехмерное осветление для ровного тона.</a:t>
            </a:r>
            <a:endParaRPr lang="ru-RU" altLang="ru-RU" sz="1800" b="1" i="1" dirty="0">
              <a:solidFill>
                <a:srgbClr val="6F6F6E"/>
              </a:solidFill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138" y="4723666"/>
            <a:ext cx="4129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Тип кожи: </a:t>
            </a:r>
            <a:r>
              <a:rPr lang="ru-RU" sz="1400" dirty="0"/>
              <a:t>любой</a:t>
            </a:r>
          </a:p>
          <a:p>
            <a:r>
              <a:rPr lang="ru-RU" sz="1400" b="1" dirty="0"/>
              <a:t>Применение: </a:t>
            </a:r>
            <a:r>
              <a:rPr lang="ru-RU" sz="1400" dirty="0"/>
              <a:t>нанести 2-3 капли до сыворотки, крема или маски. </a:t>
            </a:r>
            <a:r>
              <a:rPr lang="ru-RU" sz="1400" dirty="0" smtClean="0"/>
              <a:t>Или </a:t>
            </a:r>
            <a:r>
              <a:rPr lang="ru-RU" sz="1400" dirty="0"/>
              <a:t>добавить 2-3 капли в любое средство ухода (смешать в ладони </a:t>
            </a:r>
            <a:r>
              <a:rPr lang="ru-RU" sz="1400" dirty="0" smtClean="0"/>
              <a:t>перед </a:t>
            </a:r>
            <a:r>
              <a:rPr lang="ru-RU" sz="1400" dirty="0"/>
              <a:t>нанесением на кожу).</a:t>
            </a:r>
          </a:p>
          <a:p>
            <a:endParaRPr lang="ru-RU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594" y="1893682"/>
            <a:ext cx="2807663" cy="489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5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Logo_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8" y="6319736"/>
            <a:ext cx="1234440" cy="762000"/>
          </a:xfrm>
          <a:prstGeom prst="rect">
            <a:avLst/>
          </a:prstGeom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518497" y="2155598"/>
            <a:ext cx="6168630" cy="18471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Помогает избавиться от всех видов пигментации. 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Оказывает мощный антиоксидантный эффект, восстанавливая кожу во время ночного сна. 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Обладает противовоспалительным и омолаживающим свойствами.  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Выравнивает тон кожи, сокращает размер пор.</a:t>
            </a:r>
            <a:endParaRPr lang="ru-RU" altLang="ru-RU" sz="1500" baseline="-14000" dirty="0">
              <a:ea typeface="Al Bayan Plain" charset="0"/>
              <a:cs typeface="Al Bayan Plain" charset="0"/>
              <a:sym typeface="Al Bayan Plain" charset="0"/>
            </a:endParaRPr>
          </a:p>
          <a:p>
            <a:pPr marL="163513" indent="-163513" defTabSz="457200">
              <a:tabLst>
                <a:tab pos="139700" algn="l"/>
                <a:tab pos="457200" algn="l"/>
              </a:tabLst>
            </a:pPr>
            <a:r>
              <a:rPr lang="ru-RU" altLang="ru-RU" sz="1500" b="1" dirty="0" smtClean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Активные </a:t>
            </a:r>
            <a:r>
              <a:rPr lang="ru-RU" altLang="ru-RU" sz="1500" b="1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компоненты: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XEP-018,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Neurophroline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Mariliance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Boréaline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Protect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Meiritage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Dermawhite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Tyrostat-11,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Brightenyl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Sepiwhite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. 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5307667" y="4723666"/>
            <a:ext cx="234569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В коробке: </a:t>
            </a:r>
            <a:r>
              <a:rPr lang="ru-RU" sz="1400" b="1" dirty="0" smtClean="0">
                <a:solidFill>
                  <a:srgbClr val="1D1D1B"/>
                </a:solidFill>
                <a:latin typeface="+mj-lt"/>
                <a:cs typeface="BlissPro-Light"/>
              </a:rPr>
              <a:t>21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шт</a:t>
            </a:r>
            <a:endParaRPr sz="1400" b="1" dirty="0">
              <a:latin typeface="+mj-lt"/>
              <a:cs typeface="BlissPro-Medium"/>
            </a:endParaRPr>
          </a:p>
          <a:p>
            <a:pPr marL="12700" marR="5080"/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Штрих код: </a:t>
            </a:r>
            <a:r>
              <a:rPr lang="ru-RU" sz="1400" b="1" dirty="0"/>
              <a:t>4680003062074</a:t>
            </a:r>
          </a:p>
          <a:p>
            <a:pPr marL="12700" marR="508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Страна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производитель:</a:t>
            </a:r>
            <a:r>
              <a:rPr sz="1400" spc="-100" dirty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Россия</a:t>
            </a:r>
            <a:r>
              <a:rPr sz="1400" dirty="0">
                <a:solidFill>
                  <a:srgbClr val="1D1D1B"/>
                </a:solidFill>
                <a:latin typeface="+mj-lt"/>
                <a:cs typeface="BlissPro-Medium"/>
              </a:rPr>
              <a:t> 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Срок годности: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36</a:t>
            </a:r>
            <a:r>
              <a:rPr sz="1400" b="1" spc="-100" dirty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месяцев</a:t>
            </a:r>
            <a:endParaRPr sz="1400" b="1" dirty="0">
              <a:latin typeface="+mj-lt"/>
              <a:cs typeface="BlissPro-Medium"/>
            </a:endParaRPr>
          </a:p>
          <a:p>
            <a:pPr marL="1270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Объем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: </a:t>
            </a:r>
            <a:r>
              <a:rPr lang="en-US" sz="1400" b="1" dirty="0">
                <a:solidFill>
                  <a:srgbClr val="1D1D1B"/>
                </a:solidFill>
                <a:latin typeface="+mj-lt"/>
                <a:cs typeface="BlissPro-Light"/>
              </a:rPr>
              <a:t>2</a:t>
            </a:r>
            <a:r>
              <a:rPr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0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мл</a:t>
            </a:r>
            <a:endParaRPr sz="1400" b="1" dirty="0">
              <a:latin typeface="+mj-lt"/>
              <a:cs typeface="BlissPro-Medium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565303"/>
            <a:ext cx="2088469" cy="4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81133" y="453393"/>
            <a:ext cx="8882942" cy="1210000"/>
            <a:chOff x="381133" y="453393"/>
            <a:chExt cx="8882942" cy="1210000"/>
          </a:xfrm>
        </p:grpSpPr>
        <p:sp>
          <p:nvSpPr>
            <p:cNvPr id="4" name="object 2"/>
            <p:cNvSpPr txBox="1">
              <a:spLocks/>
            </p:cNvSpPr>
            <p:nvPr/>
          </p:nvSpPr>
          <p:spPr>
            <a:xfrm>
              <a:off x="519673" y="899613"/>
              <a:ext cx="7988194" cy="459100"/>
            </a:xfrm>
            <a:prstGeom prst="rect">
              <a:avLst/>
            </a:prstGeom>
          </p:spPr>
          <p:txBody>
            <a:bodyPr vert="horz" wrap="square" lIns="0" tIns="73660" rIns="0" bIns="0" rtlCol="0" anchor="ctr">
              <a:spAutoFit/>
            </a:bodyPr>
            <a:lstStyle>
              <a:lvl1pPr algn="ctr" defTabSz="521437" rtl="0" eaLnBrk="1" latinLnBrk="0" hangingPunct="1">
                <a:spcBef>
                  <a:spcPct val="0"/>
                </a:spcBef>
                <a:buNone/>
                <a:defRPr sz="5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63513" indent="-163513" algn="l" defTabSz="457200">
                <a:lnSpc>
                  <a:spcPts val="3000"/>
                </a:lnSpc>
                <a:tabLst>
                  <a:tab pos="139700" algn="l"/>
                  <a:tab pos="457200" algn="l"/>
                </a:tabLst>
              </a:pPr>
              <a:r>
                <a:rPr lang="ru-RU" altLang="ru-RU" sz="2400" dirty="0" smtClean="0">
                  <a:latin typeface="+mn-lt"/>
                  <a:ea typeface="Al Bayan Plain" charset="0"/>
                  <a:cs typeface="Al Bayan Plain" charset="0"/>
                  <a:sym typeface="Al Bayan Plain" charset="0"/>
                </a:rPr>
                <a:t>НОЧНОЙ ОСВЕТЛЯЮЩИЙ БУСТЕР </a:t>
              </a:r>
              <a:r>
                <a:rPr lang="ru-RU" altLang="ru-RU" sz="2400" b="1" dirty="0" smtClean="0">
                  <a:latin typeface="+mn-lt"/>
                  <a:ea typeface="Al Bayan Plain" charset="0"/>
                  <a:cs typeface="Al Bayan Plain" charset="0"/>
                  <a:sym typeface="Al Bayan Plain" charset="0"/>
                </a:rPr>
                <a:t>СНЕЖНАЯ БЕЛИЗНА</a:t>
              </a:r>
              <a:endParaRPr lang="ru-RU" altLang="ru-RU" sz="2400" b="1" dirty="0">
                <a:latin typeface="+mn-lt"/>
                <a:ea typeface="Al Bayan Plain" charset="0"/>
                <a:cs typeface="Al Bayan Plain" charset="0"/>
                <a:sym typeface="Al Bayan Plain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27313" y="453393"/>
              <a:ext cx="8836762" cy="508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6050" indent="-146050" defTabSz="457200">
                <a:lnSpc>
                  <a:spcPts val="3200"/>
                </a:lnSpc>
                <a:tabLst>
                  <a:tab pos="139700" algn="l"/>
                  <a:tab pos="457200" algn="l"/>
                </a:tabLst>
              </a:pPr>
              <a:r>
                <a:rPr lang="ru-RU" altLang="ru-RU" sz="2400" dirty="0">
                  <a:solidFill>
                    <a:srgbClr val="FF0080"/>
                  </a:solidFill>
                  <a:ea typeface="Al Bayan Plain" charset="0"/>
                  <a:cs typeface="Al Bayan Plain" charset="0"/>
                  <a:sym typeface="Al Bayan Plain" charset="0"/>
                </a:rPr>
                <a:t>Интенсивное </a:t>
              </a:r>
              <a:r>
                <a:rPr lang="ru-RU" altLang="ru-RU" sz="2400" dirty="0" smtClean="0">
                  <a:solidFill>
                    <a:srgbClr val="FF0080"/>
                  </a:solidFill>
                  <a:ea typeface="Al Bayan Plain" charset="0"/>
                  <a:cs typeface="Al Bayan Plain" charset="0"/>
                  <a:sym typeface="Al Bayan Plain" charset="0"/>
                </a:rPr>
                <a:t>осветление</a:t>
              </a:r>
              <a:endParaRPr lang="ru-RU" altLang="ru-RU" sz="2400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1133" y="1294061"/>
              <a:ext cx="62948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6050" indent="-146050" defTabSz="457200">
                <a:tabLst>
                  <a:tab pos="139700" algn="l"/>
                  <a:tab pos="457200" algn="l"/>
                </a:tabLst>
              </a:pPr>
              <a:r>
                <a:rPr lang="ru-RU" altLang="ru-RU" sz="1800" i="1" dirty="0">
                  <a:solidFill>
                    <a:srgbClr val="6F6F6E"/>
                  </a:solidFill>
                  <a:ea typeface="Al Bayan Plain" charset="0"/>
                  <a:cs typeface="Al Bayan Plain" charset="0"/>
                  <a:sym typeface="Al Bayan Plain" charset="0"/>
                </a:rPr>
                <a:t>Пока вы спите, тон вашей кожи выравнивается.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26138" y="4723666"/>
            <a:ext cx="4129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Тип кожи: </a:t>
            </a:r>
            <a:r>
              <a:rPr lang="ru-RU" sz="1400" dirty="0"/>
              <a:t>любой</a:t>
            </a:r>
          </a:p>
          <a:p>
            <a:r>
              <a:rPr lang="ru-RU" sz="1400" b="1" dirty="0"/>
              <a:t>Применение: </a:t>
            </a:r>
            <a:r>
              <a:rPr lang="ru-RU" sz="1400" dirty="0"/>
              <a:t>нанести 2-3 капли до сыворотки, крема или маски. </a:t>
            </a:r>
            <a:r>
              <a:rPr lang="ru-RU" sz="1400" dirty="0" smtClean="0"/>
              <a:t>Или </a:t>
            </a:r>
            <a:r>
              <a:rPr lang="ru-RU" sz="1400" dirty="0"/>
              <a:t>добавить 2-3 капли в любое средство ухода (смешать в ладони </a:t>
            </a:r>
            <a:r>
              <a:rPr lang="ru-RU" sz="1400" dirty="0" smtClean="0"/>
              <a:t>перед </a:t>
            </a:r>
            <a:r>
              <a:rPr lang="ru-RU" sz="1400" dirty="0"/>
              <a:t>нанесением на кожу).</a:t>
            </a:r>
          </a:p>
          <a:p>
            <a:endParaRPr lang="ru-RU" sz="1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976" y="1991472"/>
            <a:ext cx="2698853" cy="501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6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Logo_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8" y="6319736"/>
            <a:ext cx="1234440" cy="762000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518497" y="858410"/>
            <a:ext cx="7988194" cy="1120820"/>
          </a:xfrm>
          <a:prstGeom prst="rect">
            <a:avLst/>
          </a:prstGeom>
        </p:spPr>
        <p:txBody>
          <a:bodyPr vert="horz" wrap="square" lIns="0" tIns="73660" rIns="0" bIns="0" rtlCol="0" anchor="ctr">
            <a:sp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3513" indent="-163513" algn="l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 smtClean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БУСТЕР ДЛЯ РУК И ДЕКОЛЬТЕ ОТ ПИГМЕНТНЫХ ПЯТЕН</a:t>
            </a:r>
          </a:p>
          <a:p>
            <a:pPr marL="163513" indent="-163513" algn="l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2400" b="1" dirty="0" smtClean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БЕЛАЯ КУРКУМА</a:t>
            </a:r>
            <a:endParaRPr lang="ru-RU" altLang="ru-RU" sz="2400" b="1" dirty="0">
              <a:latin typeface="+mn-lt"/>
              <a:ea typeface="Al Bayan Plain" charset="0"/>
              <a:cs typeface="Al Bayan Plain" charset="0"/>
              <a:sym typeface="Al Bayan Plain" charset="0"/>
            </a:endParaRPr>
          </a:p>
          <a:p>
            <a:pPr marL="146050" indent="-146050" algn="l" defTabSz="457200">
              <a:tabLst>
                <a:tab pos="139700" algn="l"/>
                <a:tab pos="457200" algn="l"/>
              </a:tabLst>
            </a:pPr>
            <a:r>
              <a:rPr lang="ru-RU" altLang="ru-RU" sz="1800" i="1" dirty="0" smtClean="0">
                <a:solidFill>
                  <a:srgbClr val="6F6F6E"/>
                </a:solidFill>
                <a:latin typeface="+mn-lt"/>
                <a:ea typeface="Al Bayan Plain" charset="0"/>
                <a:cs typeface="Al Bayan Plain" charset="0"/>
                <a:sym typeface="Al Bayan Plain" charset="0"/>
              </a:rPr>
              <a:t>Руки </a:t>
            </a:r>
            <a:r>
              <a:rPr lang="ru-RU" altLang="ru-RU" sz="1800" i="1" dirty="0">
                <a:solidFill>
                  <a:srgbClr val="6F6F6E"/>
                </a:solidFill>
                <a:latin typeface="+mn-lt"/>
                <a:ea typeface="Al Bayan Plain" charset="0"/>
                <a:cs typeface="Al Bayan Plain" charset="0"/>
                <a:sym typeface="Al Bayan Plain" charset="0"/>
              </a:rPr>
              <a:t>и декольте — как с обложки.</a:t>
            </a: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518497" y="2525038"/>
            <a:ext cx="6168630" cy="1582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Эффективно осветляет все виды пигментации.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Возвращает коже гладкость и упругость.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Укрепляет кожу, уменьшает растяжки. 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Мгновенно выравнивает тон и смягчает кожу.</a:t>
            </a:r>
            <a:endParaRPr lang="ru-RU" altLang="ru-RU" sz="1500" baseline="-14000" dirty="0">
              <a:ea typeface="Al Bayan Plain" charset="0"/>
              <a:cs typeface="Al Bayan Plain" charset="0"/>
              <a:sym typeface="Al Bayan Plain" charset="0"/>
            </a:endParaRPr>
          </a:p>
          <a:p>
            <a:pPr marL="0" indent="0" defTabSz="457200">
              <a:buSzPct val="130000"/>
              <a:buNone/>
              <a:tabLst>
                <a:tab pos="139700" algn="l"/>
                <a:tab pos="457200" algn="l"/>
              </a:tabLst>
            </a:pPr>
            <a:r>
              <a:rPr lang="ru-RU" altLang="ru-RU" sz="1500" b="1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Активные компоненты: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XEP-018,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Neurophroline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Mariliance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Lumiskin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SabiWhite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(бесцветный экстракт куркумы), B-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White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Exo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-T,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Lumisphere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. </a:t>
            </a:r>
            <a:endParaRPr lang="ru-RU" altLang="ru-RU" sz="1500" baseline="-14000" dirty="0"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297880" y="4730621"/>
            <a:ext cx="234569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В коробке: </a:t>
            </a:r>
            <a:r>
              <a:rPr lang="ru-RU" sz="1400" b="1" dirty="0" smtClean="0">
                <a:solidFill>
                  <a:srgbClr val="1D1D1B"/>
                </a:solidFill>
                <a:latin typeface="+mj-lt"/>
                <a:cs typeface="BlissPro-Light"/>
              </a:rPr>
              <a:t>21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шт</a:t>
            </a:r>
            <a:endParaRPr sz="1400" b="1" dirty="0">
              <a:latin typeface="+mj-lt"/>
              <a:cs typeface="BlissPro-Medium"/>
            </a:endParaRPr>
          </a:p>
          <a:p>
            <a:pPr marL="12700" marR="5080"/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Штрих код: </a:t>
            </a:r>
            <a:r>
              <a:rPr lang="ru-RU" sz="1400" b="1" dirty="0"/>
              <a:t>4680003062081</a:t>
            </a:r>
          </a:p>
          <a:p>
            <a:pPr marL="12700" marR="508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Страна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производитель:</a:t>
            </a:r>
            <a:r>
              <a:rPr sz="1400" spc="-100" dirty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Россия</a:t>
            </a:r>
            <a:r>
              <a:rPr sz="1400" dirty="0">
                <a:solidFill>
                  <a:srgbClr val="1D1D1B"/>
                </a:solidFill>
                <a:latin typeface="+mj-lt"/>
                <a:cs typeface="BlissPro-Medium"/>
              </a:rPr>
              <a:t> 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Срок годности: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36</a:t>
            </a:r>
            <a:r>
              <a:rPr sz="1400" b="1" spc="-100" dirty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месяцев</a:t>
            </a:r>
            <a:endParaRPr sz="1400" b="1" dirty="0">
              <a:latin typeface="+mj-lt"/>
              <a:cs typeface="BlissPro-Medium"/>
            </a:endParaRPr>
          </a:p>
          <a:p>
            <a:pPr marL="1270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Объем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: </a:t>
            </a:r>
            <a:r>
              <a:rPr lang="en-US" sz="1400" b="1" dirty="0">
                <a:solidFill>
                  <a:srgbClr val="1D1D1B"/>
                </a:solidFill>
                <a:latin typeface="+mj-lt"/>
                <a:cs typeface="BlissPro-Light"/>
              </a:rPr>
              <a:t>2</a:t>
            </a:r>
            <a:r>
              <a:rPr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0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мл</a:t>
            </a:r>
            <a:endParaRPr sz="1400" b="1" dirty="0">
              <a:latin typeface="+mj-lt"/>
              <a:cs typeface="BlissPro-Medium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565303"/>
            <a:ext cx="2088469" cy="4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7313" y="434921"/>
            <a:ext cx="8836762" cy="522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indent="-146050" defTabSz="457200">
              <a:lnSpc>
                <a:spcPts val="32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Интенсивное </a:t>
            </a:r>
            <a:r>
              <a:rPr lang="ru-RU" altLang="ru-RU" sz="2400" dirty="0" smtClean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осветление</a:t>
            </a:r>
            <a:r>
              <a:rPr lang="ru-RU" altLang="ru-RU" sz="2400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138" y="4723666"/>
            <a:ext cx="4129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Тип кожи: </a:t>
            </a:r>
            <a:r>
              <a:rPr lang="ru-RU" sz="1400" dirty="0"/>
              <a:t>любой</a:t>
            </a:r>
          </a:p>
          <a:p>
            <a:r>
              <a:rPr lang="ru-RU" sz="1400" b="1" dirty="0"/>
              <a:t>Применение: </a:t>
            </a:r>
            <a:r>
              <a:rPr lang="ru-RU" sz="1400" dirty="0"/>
              <a:t>нанести 2-3 капли до сыворотки, крема или маски. </a:t>
            </a:r>
            <a:r>
              <a:rPr lang="ru-RU" sz="1400" dirty="0" smtClean="0"/>
              <a:t>Или </a:t>
            </a:r>
            <a:r>
              <a:rPr lang="ru-RU" sz="1400" dirty="0"/>
              <a:t>добавить 2-3 капли в любое средство ухода (смешать в ладони </a:t>
            </a:r>
            <a:r>
              <a:rPr lang="ru-RU" sz="1400" dirty="0" smtClean="0"/>
              <a:t>перед </a:t>
            </a:r>
            <a:r>
              <a:rPr lang="ru-RU" sz="1400" dirty="0"/>
              <a:t>нанесением на кожу).</a:t>
            </a:r>
          </a:p>
          <a:p>
            <a:endParaRPr lang="ru-RU" sz="1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58" y="1927742"/>
            <a:ext cx="2707109" cy="506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8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Logo_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8" y="6319736"/>
            <a:ext cx="1234440" cy="762000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518499" y="858155"/>
            <a:ext cx="8776682" cy="843821"/>
          </a:xfrm>
          <a:prstGeom prst="rect">
            <a:avLst/>
          </a:prstGeom>
        </p:spPr>
        <p:txBody>
          <a:bodyPr vert="horz" wrap="square" lIns="0" tIns="73660" rIns="0" bIns="0" rtlCol="0" anchor="ctr">
            <a:sp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3513" indent="-163513" algn="l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 smtClean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ДНЕВНОЙ ОСВЕТЛЯЮЩИЙ БУСТЕР</a:t>
            </a:r>
          </a:p>
          <a:p>
            <a:pPr marL="163513" indent="-163513" algn="l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2400" b="1" dirty="0" smtClean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SPF </a:t>
            </a:r>
            <a:r>
              <a:rPr lang="ru-RU" altLang="ru-RU" sz="2400" b="1" dirty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30 ТОТАЛЬНАЯ </a:t>
            </a:r>
            <a:r>
              <a:rPr lang="ru-RU" altLang="ru-RU" sz="2400" b="1" dirty="0" smtClean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ЗАЩИТА</a:t>
            </a: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518497" y="2340318"/>
            <a:ext cx="616863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Мощная защита от негативного воздействия солнечного </a:t>
            </a:r>
            <a:r>
              <a:rPr lang="ru-RU" altLang="ru-RU" sz="1500" dirty="0" smtClean="0">
                <a:ea typeface="Al Bayan Plain" charset="0"/>
                <a:cs typeface="Al Bayan Plain" charset="0"/>
                <a:sym typeface="Al Bayan Plain" charset="0"/>
              </a:rPr>
              <a:t>излучения</a:t>
            </a:r>
          </a:p>
          <a:p>
            <a:pPr marL="0" indent="0" defTabSz="457200">
              <a:buSzPct val="100000"/>
              <a:buNone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500" dirty="0" smtClean="0">
                <a:ea typeface="Al Bayan Plain" charset="0"/>
                <a:cs typeface="Al Bayan Plain" charset="0"/>
                <a:sym typeface="Al Bayan Plain" charset="0"/>
              </a:rPr>
              <a:t>   (УФ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и инфракрасного). 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Уменьшает видимые признаки старения кожи.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Сокращает морщины и оказывает мгновенный эффект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soft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focus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.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Осветляет кожу, выравнивает ее тон. </a:t>
            </a:r>
          </a:p>
          <a:p>
            <a:pPr marL="0" indent="0" defTabSz="457200">
              <a:buNone/>
              <a:tabLst>
                <a:tab pos="139700" algn="l"/>
                <a:tab pos="457200" algn="l"/>
              </a:tabLst>
            </a:pPr>
            <a:r>
              <a:rPr lang="ru-RU" altLang="ru-RU" sz="1500" b="1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Активные компоненты: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XEP-018,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Neurophroline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Mariliance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Elix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-IR,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Caspaline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14,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Solaveil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XT-300,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Uvinul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Easy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Lumisphere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.  </a:t>
            </a:r>
            <a:endParaRPr lang="ru-RU" altLang="ru-RU" sz="1500" baseline="-14000" dirty="0"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307118" y="4741743"/>
            <a:ext cx="234569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В коробке: </a:t>
            </a:r>
            <a:r>
              <a:rPr lang="ru-RU" sz="1400" b="1" dirty="0" smtClean="0">
                <a:solidFill>
                  <a:srgbClr val="1D1D1B"/>
                </a:solidFill>
                <a:latin typeface="+mj-lt"/>
                <a:cs typeface="BlissPro-Light"/>
              </a:rPr>
              <a:t>21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шт</a:t>
            </a:r>
            <a:endParaRPr sz="1400" b="1" dirty="0">
              <a:latin typeface="+mj-lt"/>
              <a:cs typeface="BlissPro-Medium"/>
            </a:endParaRPr>
          </a:p>
          <a:p>
            <a:pPr marL="12700" marR="5080"/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Штрих код: </a:t>
            </a:r>
            <a:r>
              <a:rPr lang="ru-RU" sz="1400" b="1" dirty="0"/>
              <a:t>4680003062098</a:t>
            </a:r>
          </a:p>
          <a:p>
            <a:pPr marL="12700" marR="508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Страна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производитель:</a:t>
            </a:r>
            <a:r>
              <a:rPr sz="1400" spc="-100" dirty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Россия</a:t>
            </a:r>
            <a:r>
              <a:rPr sz="1400" dirty="0">
                <a:solidFill>
                  <a:srgbClr val="1D1D1B"/>
                </a:solidFill>
                <a:latin typeface="+mj-lt"/>
                <a:cs typeface="BlissPro-Medium"/>
              </a:rPr>
              <a:t> 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Срок годности: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36</a:t>
            </a:r>
            <a:r>
              <a:rPr sz="1400" b="1" spc="-100" dirty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месяцев</a:t>
            </a:r>
            <a:endParaRPr sz="1400" b="1" dirty="0">
              <a:latin typeface="+mj-lt"/>
              <a:cs typeface="BlissPro-Medium"/>
            </a:endParaRPr>
          </a:p>
          <a:p>
            <a:pPr marL="1270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Объем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: </a:t>
            </a:r>
            <a:r>
              <a:rPr lang="en-US" sz="1400" b="1" dirty="0">
                <a:solidFill>
                  <a:srgbClr val="1D1D1B"/>
                </a:solidFill>
                <a:latin typeface="+mj-lt"/>
                <a:cs typeface="BlissPro-Light"/>
              </a:rPr>
              <a:t>2</a:t>
            </a:r>
            <a:r>
              <a:rPr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0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мл</a:t>
            </a:r>
            <a:endParaRPr sz="1400" b="1" dirty="0">
              <a:latin typeface="+mj-lt"/>
              <a:cs typeface="BlissPro-Medium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565303"/>
            <a:ext cx="2088469" cy="4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7313" y="444157"/>
            <a:ext cx="88367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513" indent="-163513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 smtClean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Защита от ключевых факторов старения</a:t>
            </a:r>
            <a:endParaRPr lang="ru-RU" altLang="ru-RU" sz="2400" dirty="0">
              <a:solidFill>
                <a:srgbClr val="FF0080"/>
              </a:solidFill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761" y="1616361"/>
            <a:ext cx="732198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513" indent="-163513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1800" i="1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 Инновационная защита от фото- </a:t>
            </a:r>
            <a:r>
              <a:rPr lang="ru-RU" altLang="ru-RU" sz="1800" i="1" dirty="0" smtClean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и </a:t>
            </a:r>
            <a:r>
              <a:rPr lang="ru-RU" altLang="ru-RU" sz="1800" i="1" dirty="0" err="1" smtClean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термостарения</a:t>
            </a:r>
            <a:r>
              <a:rPr lang="ru-RU" altLang="ru-RU" sz="1800" i="1" dirty="0" smtClean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800" i="1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кожи.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138" y="4723666"/>
            <a:ext cx="4129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Тип кожи: </a:t>
            </a:r>
            <a:r>
              <a:rPr lang="ru-RU" sz="1400" dirty="0"/>
              <a:t>любой</a:t>
            </a:r>
          </a:p>
          <a:p>
            <a:r>
              <a:rPr lang="ru-RU" sz="1400" b="1" dirty="0"/>
              <a:t>Применение: </a:t>
            </a:r>
            <a:r>
              <a:rPr lang="ru-RU" sz="1400" dirty="0"/>
              <a:t>нанести 2-3 капли до сыворотки, крема или маски. </a:t>
            </a:r>
            <a:r>
              <a:rPr lang="ru-RU" sz="1400" dirty="0" smtClean="0"/>
              <a:t>Или </a:t>
            </a:r>
            <a:r>
              <a:rPr lang="ru-RU" sz="1400" dirty="0"/>
              <a:t>добавить 2-3 капли в любое средство ухода (смешать в ладони </a:t>
            </a:r>
            <a:r>
              <a:rPr lang="ru-RU" sz="1400" dirty="0" smtClean="0"/>
              <a:t>перед </a:t>
            </a:r>
            <a:r>
              <a:rPr lang="ru-RU" sz="1400" dirty="0"/>
              <a:t>нанесением на кожу).</a:t>
            </a:r>
          </a:p>
          <a:p>
            <a:endParaRPr lang="ru-RU" sz="1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759" y="2062576"/>
            <a:ext cx="2667289" cy="491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8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Logo_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8" y="6319736"/>
            <a:ext cx="1234440" cy="762000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518496" y="827919"/>
            <a:ext cx="7988194" cy="843821"/>
          </a:xfrm>
          <a:prstGeom prst="rect">
            <a:avLst/>
          </a:prstGeom>
        </p:spPr>
        <p:txBody>
          <a:bodyPr vert="horz" wrap="square" lIns="0" tIns="73660" rIns="0" bIns="0" rtlCol="0" anchor="ctr">
            <a:sp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3513" indent="-163513" algn="l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>
                <a:ea typeface="Al Bayan Plain" charset="0"/>
                <a:cs typeface="Al Bayan Plain" charset="0"/>
                <a:sym typeface="Al Bayan Plain" charset="0"/>
              </a:rPr>
              <a:t>МИНЕРАЛЬНЫЙ </a:t>
            </a:r>
            <a:r>
              <a:rPr lang="ru-RU" altLang="ru-RU" sz="2400" dirty="0" smtClean="0">
                <a:ea typeface="Al Bayan Plain" charset="0"/>
                <a:cs typeface="Al Bayan Plain" charset="0"/>
                <a:sym typeface="Al Bayan Plain" charset="0"/>
              </a:rPr>
              <a:t>БУСТЕР-ЭНЕРГЕТИК ДЛЯ УСТАВШЕЙ</a:t>
            </a:r>
          </a:p>
          <a:p>
            <a:pPr marL="163513" indent="-163513" algn="l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 smtClean="0">
                <a:ea typeface="Al Bayan Plain" charset="0"/>
                <a:cs typeface="Al Bayan Plain" charset="0"/>
                <a:sym typeface="Al Bayan Plain" charset="0"/>
              </a:rPr>
              <a:t>КОЖИ </a:t>
            </a:r>
            <a:r>
              <a:rPr lang="ru-RU" altLang="ru-RU" sz="2400" b="1" dirty="0" smtClean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СТОП-СТРЕСС</a:t>
            </a:r>
            <a:endParaRPr lang="ru-RU" altLang="ru-RU" sz="2400" b="1" dirty="0">
              <a:latin typeface="+mn-lt"/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518496" y="2331082"/>
            <a:ext cx="6445721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Стирает с лица  признаки усталости, заряжает кожу энергией.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Улучшает клеточное дыхание, освежает цвет лица. 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Защищает от стрессов, загрязнений и других негативных внешних факторов.  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Укрепляет зрелую кожу, делая ее более упругой и </a:t>
            </a:r>
            <a:r>
              <a:rPr lang="ru-RU" altLang="ru-RU" sz="1500" dirty="0" smtClean="0">
                <a:ea typeface="Al Bayan Plain" charset="0"/>
                <a:cs typeface="Al Bayan Plain" charset="0"/>
                <a:sym typeface="Al Bayan Plain" charset="0"/>
              </a:rPr>
              <a:t>устойчивой</a:t>
            </a:r>
          </a:p>
          <a:p>
            <a:pPr marL="0" indent="0" defTabSz="457200">
              <a:buSzPct val="100000"/>
              <a:buNone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500" dirty="0" smtClean="0">
                <a:ea typeface="Al Bayan Plain" charset="0"/>
                <a:cs typeface="Al Bayan Plain" charset="0"/>
                <a:sym typeface="Al Bayan Plain" charset="0"/>
              </a:rPr>
              <a:t>   к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деформации.</a:t>
            </a:r>
            <a:endParaRPr lang="ru-RU" altLang="ru-RU" sz="1500" baseline="-14000" dirty="0">
              <a:ea typeface="Al Bayan Plain" charset="0"/>
              <a:cs typeface="Al Bayan Plain" charset="0"/>
              <a:sym typeface="Al Bayan Plain" charset="0"/>
            </a:endParaRPr>
          </a:p>
          <a:p>
            <a:pPr marL="0" indent="0" defTabSz="457200">
              <a:buNone/>
              <a:tabLst>
                <a:tab pos="139700" algn="l"/>
                <a:tab pos="457200" algn="l"/>
              </a:tabLst>
            </a:pPr>
            <a:r>
              <a:rPr lang="ru-RU" altLang="ru-RU" sz="1500" b="1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Активные компоненты: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XEP-018,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Neurophroline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Mariliance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Boréaline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Protect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Meiritage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Dermawhite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Tyrostat-11,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Brightenyl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Sepiwhite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. 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5307667" y="4721385"/>
            <a:ext cx="234569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В коробке: </a:t>
            </a:r>
            <a:r>
              <a:rPr lang="ru-RU" sz="1400" b="1" dirty="0" smtClean="0">
                <a:solidFill>
                  <a:srgbClr val="1D1D1B"/>
                </a:solidFill>
                <a:latin typeface="+mj-lt"/>
                <a:cs typeface="BlissPro-Light"/>
              </a:rPr>
              <a:t>21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шт</a:t>
            </a:r>
            <a:endParaRPr sz="1400" b="1" dirty="0">
              <a:latin typeface="+mj-lt"/>
              <a:cs typeface="BlissPro-Medium"/>
            </a:endParaRPr>
          </a:p>
          <a:p>
            <a:pPr marL="12700" marR="5080"/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Штрих код: </a:t>
            </a:r>
            <a:r>
              <a:rPr lang="ru-RU" sz="1400" b="1" dirty="0"/>
              <a:t>4680003062142</a:t>
            </a:r>
          </a:p>
          <a:p>
            <a:pPr marL="12700" marR="508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Страна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производитель:</a:t>
            </a:r>
            <a:r>
              <a:rPr sz="1400" spc="-100" dirty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Россия</a:t>
            </a:r>
            <a:r>
              <a:rPr sz="1400" dirty="0">
                <a:solidFill>
                  <a:srgbClr val="1D1D1B"/>
                </a:solidFill>
                <a:latin typeface="+mj-lt"/>
                <a:cs typeface="BlissPro-Medium"/>
              </a:rPr>
              <a:t> 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Срок годности: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36</a:t>
            </a:r>
            <a:r>
              <a:rPr sz="1400" b="1" spc="-100" dirty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месяцев</a:t>
            </a:r>
            <a:endParaRPr sz="1400" b="1" dirty="0">
              <a:latin typeface="+mj-lt"/>
              <a:cs typeface="BlissPro-Medium"/>
            </a:endParaRPr>
          </a:p>
          <a:p>
            <a:pPr marL="1270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Объем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: </a:t>
            </a:r>
            <a:r>
              <a:rPr lang="en-US" sz="1400" b="1" dirty="0">
                <a:solidFill>
                  <a:srgbClr val="1D1D1B"/>
                </a:solidFill>
                <a:latin typeface="+mj-lt"/>
                <a:cs typeface="BlissPro-Light"/>
              </a:rPr>
              <a:t>2</a:t>
            </a:r>
            <a:r>
              <a:rPr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0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мл</a:t>
            </a:r>
            <a:endParaRPr sz="1400" b="1" dirty="0">
              <a:latin typeface="+mj-lt"/>
              <a:cs typeface="BlissPro-Medium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565303"/>
            <a:ext cx="2088469" cy="4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7313" y="453393"/>
            <a:ext cx="88367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513" indent="-163513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Защита от ключевых факторов старения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1133" y="1657267"/>
            <a:ext cx="6463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indent="-146050" defTabSz="457200">
              <a:tabLst>
                <a:tab pos="139700" algn="l"/>
                <a:tab pos="457200" algn="l"/>
              </a:tabLst>
            </a:pPr>
            <a:r>
              <a:rPr lang="ru-RU" altLang="ru-RU" sz="1800" i="1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 Мощная “подзарядка” для кожи на основе минералов.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138" y="4723666"/>
            <a:ext cx="4129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Тип кожи: </a:t>
            </a:r>
            <a:r>
              <a:rPr lang="ru-RU" sz="1400" dirty="0"/>
              <a:t>любой</a:t>
            </a:r>
          </a:p>
          <a:p>
            <a:r>
              <a:rPr lang="ru-RU" sz="1400" b="1" dirty="0"/>
              <a:t>Применение: </a:t>
            </a:r>
            <a:r>
              <a:rPr lang="ru-RU" sz="1400" dirty="0"/>
              <a:t>нанести 2-3 капли до сыворотки, крема или маски. </a:t>
            </a:r>
            <a:r>
              <a:rPr lang="ru-RU" sz="1400" dirty="0" smtClean="0"/>
              <a:t>Или </a:t>
            </a:r>
            <a:r>
              <a:rPr lang="ru-RU" sz="1400" dirty="0"/>
              <a:t>добавить 2-3 капли в любое средство ухода (смешать в ладони </a:t>
            </a:r>
            <a:r>
              <a:rPr lang="ru-RU" sz="1400" dirty="0" smtClean="0"/>
              <a:t>перед </a:t>
            </a:r>
            <a:r>
              <a:rPr lang="ru-RU" sz="1400" dirty="0"/>
              <a:t>нанесением на кожу).</a:t>
            </a:r>
          </a:p>
          <a:p>
            <a:endParaRPr lang="ru-RU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691" y="1925057"/>
            <a:ext cx="3035139" cy="512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Logo_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8" y="6319736"/>
            <a:ext cx="1234440" cy="762000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519673" y="890860"/>
            <a:ext cx="7988194" cy="459100"/>
          </a:xfrm>
          <a:prstGeom prst="rect">
            <a:avLst/>
          </a:prstGeom>
        </p:spPr>
        <p:txBody>
          <a:bodyPr vert="horz" wrap="square" lIns="0" tIns="73660" rIns="0" bIns="0" rtlCol="0" anchor="ctr">
            <a:sp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3513" indent="-163513" algn="l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 smtClean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БУСТЕР ПРОТИВ ГЛИКАЦИИ </a:t>
            </a:r>
            <a:r>
              <a:rPr lang="ru-RU" altLang="ru-RU" sz="2400" b="1" dirty="0" smtClean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ГЛИКО-СТОП</a:t>
            </a:r>
            <a:endParaRPr lang="ru-RU" altLang="ru-RU" sz="2400" b="1" dirty="0">
              <a:latin typeface="+mn-lt"/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518496" y="2035530"/>
            <a:ext cx="6445721" cy="22749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Замедляет старение кожи, обусловленное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гликацией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(</a:t>
            </a:r>
            <a:r>
              <a:rPr lang="ru-RU" altLang="ru-RU" sz="1500" dirty="0" smtClean="0">
                <a:ea typeface="Al Bayan Plain" charset="0"/>
                <a:cs typeface="Al Bayan Plain" charset="0"/>
                <a:sym typeface="Al Bayan Plain" charset="0"/>
              </a:rPr>
              <a:t>склеиванием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молекул коллагена и эластина глюкозой).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Корректирует носогубные складки, увеличивая количество жировых клеток в дефицитных зонах.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Укрепляет и омолаживает зрелую кожу. 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Уменьшает проявления стресса в коже: чувствительность, морщины, признаки усталости.</a:t>
            </a:r>
            <a:endParaRPr lang="ru-RU" altLang="ru-RU" sz="1500" baseline="-14000" dirty="0">
              <a:ea typeface="Al Bayan Plain" charset="0"/>
              <a:cs typeface="Al Bayan Plain" charset="0"/>
              <a:sym typeface="Al Bayan Plain" charset="0"/>
            </a:endParaRPr>
          </a:p>
          <a:p>
            <a:pPr marL="0" indent="0" defTabSz="457200">
              <a:buSzPct val="130000"/>
              <a:buNone/>
              <a:tabLst>
                <a:tab pos="139700" algn="l"/>
                <a:tab pos="457200" algn="l"/>
              </a:tabLst>
            </a:pPr>
            <a:r>
              <a:rPr lang="ru-RU" altLang="ru-RU" sz="1500" b="1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Активные компоненты: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XEP-018,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Neurophroline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Mariliance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Kombuchka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Resistem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Prodizia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Unisteron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Y-50,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Unirepair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Е-43,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Relistase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. </a:t>
            </a:r>
            <a:endParaRPr lang="ru-RU" altLang="ru-RU" sz="1500" baseline="-14000" dirty="0"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307667" y="4721669"/>
            <a:ext cx="234569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В коробке: </a:t>
            </a:r>
            <a:r>
              <a:rPr lang="ru-RU" sz="1400" b="1" dirty="0" smtClean="0">
                <a:solidFill>
                  <a:srgbClr val="1D1D1B"/>
                </a:solidFill>
                <a:latin typeface="+mj-lt"/>
                <a:cs typeface="BlissPro-Light"/>
              </a:rPr>
              <a:t>21 </a:t>
            </a:r>
            <a:r>
              <a:rPr sz="1400" b="1" dirty="0" err="1" smtClean="0">
                <a:solidFill>
                  <a:srgbClr val="1D1D1B"/>
                </a:solidFill>
                <a:latin typeface="+mj-lt"/>
                <a:cs typeface="BlissPro-Medium"/>
              </a:rPr>
              <a:t>шт</a:t>
            </a:r>
            <a:endParaRPr sz="1400" b="1" dirty="0">
              <a:latin typeface="+mj-lt"/>
              <a:cs typeface="BlissPro-Medium"/>
            </a:endParaRPr>
          </a:p>
          <a:p>
            <a:pPr marL="12700" marR="5080"/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Штрих код: </a:t>
            </a:r>
            <a:r>
              <a:rPr lang="ru-RU" sz="1400" b="1" dirty="0"/>
              <a:t>4680003062159</a:t>
            </a:r>
          </a:p>
          <a:p>
            <a:pPr marL="12700" marR="508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Страна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производитель:</a:t>
            </a:r>
            <a:r>
              <a:rPr sz="1400" spc="-100" dirty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Россия</a:t>
            </a:r>
            <a:r>
              <a:rPr sz="1400" dirty="0">
                <a:solidFill>
                  <a:srgbClr val="1D1D1B"/>
                </a:solidFill>
                <a:latin typeface="+mj-lt"/>
                <a:cs typeface="BlissPro-Medium"/>
              </a:rPr>
              <a:t> 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Срок годности: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36</a:t>
            </a:r>
            <a:r>
              <a:rPr sz="1400" b="1" spc="-100" dirty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месяцев</a:t>
            </a:r>
            <a:endParaRPr sz="1400" b="1" dirty="0">
              <a:latin typeface="+mj-lt"/>
              <a:cs typeface="BlissPro-Medium"/>
            </a:endParaRPr>
          </a:p>
          <a:p>
            <a:pPr marL="1270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Объем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: </a:t>
            </a:r>
            <a:r>
              <a:rPr lang="en-US" sz="1400" b="1" dirty="0">
                <a:solidFill>
                  <a:srgbClr val="1D1D1B"/>
                </a:solidFill>
                <a:latin typeface="+mj-lt"/>
                <a:cs typeface="BlissPro-Light"/>
              </a:rPr>
              <a:t>2</a:t>
            </a:r>
            <a:r>
              <a:rPr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0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мл</a:t>
            </a:r>
            <a:endParaRPr sz="1400" b="1" dirty="0">
              <a:latin typeface="+mj-lt"/>
              <a:cs typeface="BlissPro-Medium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565303"/>
            <a:ext cx="2088469" cy="4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6549" y="471865"/>
            <a:ext cx="88367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513" indent="-163513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Защита от ключевых факторов старения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5375" y="1306167"/>
            <a:ext cx="370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3513" indent="-163513" defTabSz="457200">
              <a:tabLst>
                <a:tab pos="139700" algn="l"/>
                <a:tab pos="457200" algn="l"/>
              </a:tabLst>
            </a:pPr>
            <a:r>
              <a:rPr lang="ru-RU" altLang="ru-RU" sz="1800" i="1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Победа над </a:t>
            </a:r>
            <a:r>
              <a:rPr lang="ru-RU" altLang="ru-RU" sz="1800" i="1" dirty="0" err="1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гликостарением</a:t>
            </a:r>
            <a:r>
              <a:rPr lang="ru-RU" altLang="ru-RU" sz="1800" i="1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 кожи.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138" y="4723666"/>
            <a:ext cx="4129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Тип кожи: </a:t>
            </a:r>
            <a:r>
              <a:rPr lang="ru-RU" sz="1400" dirty="0"/>
              <a:t>любой</a:t>
            </a:r>
          </a:p>
          <a:p>
            <a:r>
              <a:rPr lang="ru-RU" sz="1400" b="1" dirty="0"/>
              <a:t>Применение: </a:t>
            </a:r>
            <a:r>
              <a:rPr lang="ru-RU" sz="1400" dirty="0"/>
              <a:t>нанести 2-3 капли до сыворотки, крема или маски. </a:t>
            </a:r>
            <a:r>
              <a:rPr lang="ru-RU" sz="1400" dirty="0" smtClean="0"/>
              <a:t>Или </a:t>
            </a:r>
            <a:r>
              <a:rPr lang="ru-RU" sz="1400" dirty="0"/>
              <a:t>добавить 2-3 капли в любое средство ухода (смешать в ладони </a:t>
            </a:r>
            <a:r>
              <a:rPr lang="ru-RU" sz="1400" dirty="0" smtClean="0"/>
              <a:t>перед </a:t>
            </a:r>
            <a:r>
              <a:rPr lang="ru-RU" sz="1400" dirty="0"/>
              <a:t>нанесением на кожу).</a:t>
            </a:r>
          </a:p>
          <a:p>
            <a:endParaRPr lang="ru-RU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121" y="1719710"/>
            <a:ext cx="2985756" cy="521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5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Logo_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8" y="6319736"/>
            <a:ext cx="1234440" cy="762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8498" y="3010456"/>
            <a:ext cx="739021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Как это работает?</a:t>
            </a:r>
          </a:p>
          <a:p>
            <a:pPr>
              <a:lnSpc>
                <a:spcPts val="2000"/>
              </a:lnSpc>
            </a:pPr>
            <a:r>
              <a:rPr lang="ru-RU" sz="1600" b="1" dirty="0" smtClean="0"/>
              <a:t>  </a:t>
            </a:r>
          </a:p>
          <a:p>
            <a:pPr marL="285750" indent="-285750">
              <a:lnSpc>
                <a:spcPts val="2000"/>
              </a:lnSpc>
              <a:buClr>
                <a:srgbClr val="92D050"/>
              </a:buClr>
              <a:buSzPct val="120000"/>
              <a:buFont typeface="Arial" pitchFamily="34" charset="0"/>
              <a:buChar char="•"/>
            </a:pPr>
            <a:r>
              <a:rPr lang="ru-RU" altLang="ru-RU" sz="1600" dirty="0" smtClean="0">
                <a:ea typeface="Al Bayan Plain" charset="0"/>
                <a:cs typeface="Al Bayan Plain" charset="0"/>
                <a:sym typeface="Al Bayan Plain" charset="0"/>
              </a:rPr>
              <a:t>Эффективный усилитель </a:t>
            </a:r>
            <a:r>
              <a:rPr lang="ru-RU" altLang="ru-RU" sz="1600" dirty="0">
                <a:ea typeface="Al Bayan Plain" charset="0"/>
                <a:cs typeface="Al Bayan Plain" charset="0"/>
                <a:sym typeface="Al Bayan Plain" charset="0"/>
              </a:rPr>
              <a:t>любой программы ухода</a:t>
            </a:r>
          </a:p>
          <a:p>
            <a:pPr marL="285750" indent="-285750" defTabSz="457200">
              <a:lnSpc>
                <a:spcPts val="2000"/>
              </a:lnSpc>
              <a:buClr>
                <a:srgbClr val="92D050"/>
              </a:buClr>
              <a:buSzPct val="120000"/>
              <a:buFont typeface="Arial" pitchFamily="34" charset="0"/>
              <a:buChar char="•"/>
            </a:pPr>
            <a:r>
              <a:rPr lang="ru-RU" altLang="ru-RU" sz="1600" dirty="0">
                <a:ea typeface="Al Bayan Plain" charset="0"/>
                <a:cs typeface="Al Bayan Plain" charset="0"/>
                <a:sym typeface="Al Bayan Plain" charset="0"/>
              </a:rPr>
              <a:t>Позволяет получить максимальную пользу от  косметики </a:t>
            </a:r>
          </a:p>
          <a:p>
            <a:pPr marL="285750" indent="-285750" defTabSz="457200">
              <a:lnSpc>
                <a:spcPts val="2000"/>
              </a:lnSpc>
              <a:buClr>
                <a:srgbClr val="92D050"/>
              </a:buClr>
              <a:buSzPct val="120000"/>
              <a:buFont typeface="Arial" pitchFamily="34" charset="0"/>
              <a:buChar char="•"/>
            </a:pPr>
            <a:r>
              <a:rPr lang="ru-RU" altLang="ru-RU" sz="1600" dirty="0">
                <a:ea typeface="Al Bayan Plain" charset="0"/>
                <a:cs typeface="Al Bayan Plain" charset="0"/>
                <a:sym typeface="Al Bayan Plain" charset="0"/>
              </a:rPr>
              <a:t>Мощный самостоятельный эффект</a:t>
            </a:r>
          </a:p>
          <a:p>
            <a:pPr marL="285750" indent="-285750" defTabSz="457200">
              <a:lnSpc>
                <a:spcPts val="2000"/>
              </a:lnSpc>
              <a:buClr>
                <a:srgbClr val="92D050"/>
              </a:buClr>
              <a:buSzPct val="120000"/>
              <a:buFont typeface="Arial" pitchFamily="34" charset="0"/>
              <a:buChar char="•"/>
            </a:pPr>
            <a:r>
              <a:rPr lang="ru-RU" altLang="ru-RU" sz="1600" dirty="0">
                <a:ea typeface="Al Bayan Plain" charset="0"/>
                <a:cs typeface="Al Bayan Plain" charset="0"/>
                <a:sym typeface="Al Bayan Plain" charset="0"/>
              </a:rPr>
              <a:t>Надежный проводник любых активных </a:t>
            </a:r>
            <a:r>
              <a:rPr lang="ru-RU" altLang="ru-RU" sz="1600" dirty="0" smtClean="0">
                <a:ea typeface="Al Bayan Plain" charset="0"/>
                <a:cs typeface="Al Bayan Plain" charset="0"/>
                <a:sym typeface="Al Bayan Plain" charset="0"/>
              </a:rPr>
              <a:t>компонентов</a:t>
            </a:r>
          </a:p>
          <a:p>
            <a:pPr defTabSz="457200">
              <a:lnSpc>
                <a:spcPts val="2000"/>
              </a:lnSpc>
              <a:buClr>
                <a:srgbClr val="92D050"/>
              </a:buClr>
              <a:buSzPct val="100000"/>
            </a:pPr>
            <a:r>
              <a:rPr lang="ru-RU" altLang="ru-RU" sz="1600" dirty="0"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600" dirty="0" smtClean="0">
                <a:ea typeface="Al Bayan Plain" charset="0"/>
                <a:cs typeface="Al Bayan Plain" charset="0"/>
                <a:sym typeface="Al Bayan Plain" charset="0"/>
              </a:rPr>
              <a:t>     в </a:t>
            </a:r>
            <a:r>
              <a:rPr lang="ru-RU" altLang="ru-RU" sz="1600" dirty="0">
                <a:ea typeface="Al Bayan Plain" charset="0"/>
                <a:cs typeface="Al Bayan Plain" charset="0"/>
                <a:sym typeface="Al Bayan Plain" charset="0"/>
              </a:rPr>
              <a:t>глубокие слои кожи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8498" y="489995"/>
            <a:ext cx="8999496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Что это такое?</a:t>
            </a:r>
          </a:p>
          <a:p>
            <a:endParaRPr lang="en-US" sz="1600" dirty="0" smtClean="0"/>
          </a:p>
          <a:p>
            <a:pPr marL="80963" indent="-80963" defTabSz="457200"/>
            <a:r>
              <a:rPr lang="ru-RU" altLang="ru-RU" sz="1600" dirty="0" smtClean="0">
                <a:solidFill>
                  <a:srgbClr val="92D050"/>
                </a:solidFill>
                <a:ea typeface="Al Bayan Plain" charset="0"/>
                <a:cs typeface="Al Bayan Plain" charset="0"/>
                <a:sym typeface="Al Bayan Plain" charset="0"/>
              </a:rPr>
              <a:t>БУСТЕР</a:t>
            </a:r>
            <a:r>
              <a:rPr lang="ru-RU" altLang="ru-RU" sz="1600" dirty="0" smtClean="0"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600" dirty="0">
                <a:ea typeface="Al Bayan Plain" charset="0"/>
                <a:cs typeface="Al Bayan Plain" charset="0"/>
                <a:sym typeface="Al Bayan Plain" charset="0"/>
              </a:rPr>
              <a:t>— мощный </a:t>
            </a:r>
            <a:r>
              <a:rPr lang="ru-RU" altLang="ru-RU" sz="1600" dirty="0" smtClean="0">
                <a:ea typeface="Al Bayan Plain" charset="0"/>
                <a:cs typeface="Al Bayan Plain" charset="0"/>
                <a:sym typeface="Al Bayan Plain" charset="0"/>
              </a:rPr>
              <a:t>усилитель</a:t>
            </a:r>
            <a:r>
              <a:rPr lang="en-US" altLang="ru-RU" sz="1600" dirty="0" smtClean="0"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600" dirty="0" smtClean="0">
                <a:ea typeface="Al Bayan Plain" charset="0"/>
                <a:cs typeface="Al Bayan Plain" charset="0"/>
                <a:sym typeface="Al Bayan Plain" charset="0"/>
              </a:rPr>
              <a:t>любого </a:t>
            </a:r>
            <a:r>
              <a:rPr lang="ru-RU" altLang="ru-RU" sz="1600" dirty="0">
                <a:ea typeface="Al Bayan Plain" charset="0"/>
                <a:cs typeface="Al Bayan Plain" charset="0"/>
                <a:sym typeface="Al Bayan Plain" charset="0"/>
              </a:rPr>
              <a:t>косметического ухода, в том </a:t>
            </a:r>
            <a:r>
              <a:rPr lang="ru-RU" altLang="ru-RU" sz="1600" dirty="0" smtClean="0">
                <a:ea typeface="Al Bayan Plain" charset="0"/>
                <a:cs typeface="Al Bayan Plain" charset="0"/>
                <a:sym typeface="Al Bayan Plain" charset="0"/>
              </a:rPr>
              <a:t>числе</a:t>
            </a:r>
          </a:p>
          <a:p>
            <a:pPr marL="80963" indent="-80963" defTabSz="457200"/>
            <a:r>
              <a:rPr lang="ru-RU" altLang="ru-RU" sz="1600" dirty="0" smtClean="0">
                <a:ea typeface="Al Bayan Plain" charset="0"/>
                <a:cs typeface="Al Bayan Plain" charset="0"/>
                <a:sym typeface="Al Bayan Plain" charset="0"/>
              </a:rPr>
              <a:t>сывороток </a:t>
            </a:r>
            <a:r>
              <a:rPr lang="ru-RU" altLang="ru-RU" sz="1600" dirty="0">
                <a:ea typeface="Al Bayan Plain" charset="0"/>
                <a:cs typeface="Al Bayan Plain" charset="0"/>
                <a:sym typeface="Al Bayan Plain" charset="0"/>
              </a:rPr>
              <a:t>и кремов.</a:t>
            </a:r>
          </a:p>
          <a:p>
            <a:pPr marL="80963" indent="-80963" defTabSz="457200"/>
            <a:r>
              <a:rPr lang="ru-RU" altLang="ru-RU" sz="1600" dirty="0">
                <a:ea typeface="Al Bayan Plain" charset="0"/>
                <a:cs typeface="Al Bayan Plain" charset="0"/>
                <a:sym typeface="Al Bayan Plain" charset="0"/>
              </a:rPr>
              <a:t>Это революционное высокоактивное средство увеличивает силу и </a:t>
            </a:r>
            <a:r>
              <a:rPr lang="ru-RU" altLang="ru-RU" sz="1600" dirty="0" smtClean="0">
                <a:ea typeface="Al Bayan Plain" charset="0"/>
                <a:cs typeface="Al Bayan Plain" charset="0"/>
                <a:sym typeface="Al Bayan Plain" charset="0"/>
              </a:rPr>
              <a:t>скорость</a:t>
            </a:r>
          </a:p>
          <a:p>
            <a:pPr marL="80963" indent="-80963" defTabSz="457200"/>
            <a:r>
              <a:rPr lang="ru-RU" altLang="ru-RU" sz="1600" dirty="0" smtClean="0">
                <a:ea typeface="Al Bayan Plain" charset="0"/>
                <a:cs typeface="Al Bayan Plain" charset="0"/>
                <a:sym typeface="Al Bayan Plain" charset="0"/>
              </a:rPr>
              <a:t>воздействия биоактивных </a:t>
            </a:r>
            <a:r>
              <a:rPr lang="ru-RU" altLang="ru-RU" sz="1600" dirty="0">
                <a:ea typeface="Al Bayan Plain" charset="0"/>
                <a:cs typeface="Al Bayan Plain" charset="0"/>
                <a:sym typeface="Al Bayan Plain" charset="0"/>
              </a:rPr>
              <a:t>компонентов </a:t>
            </a:r>
            <a:r>
              <a:rPr lang="ru-RU" altLang="ru-RU" sz="1600" dirty="0" smtClean="0">
                <a:ea typeface="Al Bayan Plain" charset="0"/>
                <a:cs typeface="Al Bayan Plain" charset="0"/>
                <a:sym typeface="Al Bayan Plain" charset="0"/>
              </a:rPr>
              <a:t>косметики.</a:t>
            </a:r>
            <a:endParaRPr lang="en-US" altLang="ru-RU" sz="1600" dirty="0" smtClean="0">
              <a:ea typeface="Al Bayan Plain" charset="0"/>
              <a:cs typeface="Al Bayan Plain" charset="0"/>
              <a:sym typeface="Al Bayan Plain" charset="0"/>
            </a:endParaRPr>
          </a:p>
          <a:p>
            <a:pPr marL="80963" indent="-80963" defTabSz="457200"/>
            <a:r>
              <a:rPr lang="ru-RU" altLang="ru-RU" sz="1600" dirty="0" smtClean="0">
                <a:ea typeface="Al Bayan Plain" charset="0"/>
                <a:cs typeface="Al Bayan Plain" charset="0"/>
                <a:sym typeface="Al Bayan Plain" charset="0"/>
              </a:rPr>
              <a:t>Это </a:t>
            </a:r>
            <a:r>
              <a:rPr lang="ru-RU" altLang="ru-RU" sz="1600" dirty="0">
                <a:ea typeface="Al Bayan Plain" charset="0"/>
                <a:cs typeface="Al Bayan Plain" charset="0"/>
                <a:sym typeface="Al Bayan Plain" charset="0"/>
              </a:rPr>
              <a:t>позволяет в </a:t>
            </a:r>
            <a:r>
              <a:rPr lang="ru-RU" altLang="ru-RU" sz="1600" dirty="0" smtClean="0">
                <a:ea typeface="Al Bayan Plain" charset="0"/>
                <a:cs typeface="Al Bayan Plain" charset="0"/>
                <a:sym typeface="Al Bayan Plain" charset="0"/>
              </a:rPr>
              <a:t>кратчайшие</a:t>
            </a:r>
            <a:r>
              <a:rPr lang="en-US" altLang="ru-RU" sz="1600" dirty="0" smtClean="0"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600" dirty="0" smtClean="0">
                <a:ea typeface="Al Bayan Plain" charset="0"/>
                <a:cs typeface="Al Bayan Plain" charset="0"/>
                <a:sym typeface="Al Bayan Plain" charset="0"/>
              </a:rPr>
              <a:t>сроки </a:t>
            </a:r>
            <a:r>
              <a:rPr lang="ru-RU" altLang="ru-RU" sz="1600" dirty="0">
                <a:ea typeface="Al Bayan Plain" charset="0"/>
                <a:cs typeface="Al Bayan Plain" charset="0"/>
                <a:sym typeface="Al Bayan Plain" charset="0"/>
              </a:rPr>
              <a:t>достичь </a:t>
            </a:r>
            <a:r>
              <a:rPr lang="ru-RU" altLang="ru-RU" sz="1600" dirty="0" smtClean="0">
                <a:ea typeface="Al Bayan Plain" charset="0"/>
                <a:cs typeface="Al Bayan Plain" charset="0"/>
                <a:sym typeface="Al Bayan Plain" charset="0"/>
              </a:rPr>
              <a:t>эффекта, максимально близкого</a:t>
            </a:r>
            <a:endParaRPr lang="en-US" altLang="ru-RU" sz="1600" dirty="0" smtClean="0">
              <a:ea typeface="Al Bayan Plain" charset="0"/>
              <a:cs typeface="Al Bayan Plain" charset="0"/>
              <a:sym typeface="Al Bayan Plain" charset="0"/>
            </a:endParaRPr>
          </a:p>
          <a:p>
            <a:pPr marL="80963" indent="-80963" defTabSz="457200"/>
            <a:r>
              <a:rPr lang="ru-RU" altLang="ru-RU" sz="1600" dirty="0" smtClean="0">
                <a:ea typeface="Al Bayan Plain" charset="0"/>
                <a:cs typeface="Al Bayan Plain" charset="0"/>
                <a:sym typeface="Al Bayan Plain" charset="0"/>
              </a:rPr>
              <a:t>к салонной</a:t>
            </a:r>
            <a:r>
              <a:rPr lang="en-US" altLang="ru-RU" sz="1600" dirty="0"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600" dirty="0" smtClean="0">
                <a:ea typeface="Al Bayan Plain" charset="0"/>
                <a:cs typeface="Al Bayan Plain" charset="0"/>
                <a:sym typeface="Al Bayan Plain" charset="0"/>
              </a:rPr>
              <a:t>косметологии</a:t>
            </a:r>
            <a:r>
              <a:rPr lang="en-US" altLang="ru-RU" sz="1600" dirty="0" smtClean="0"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600" dirty="0" smtClean="0">
                <a:ea typeface="Al Bayan Plain" charset="0"/>
                <a:cs typeface="Al Bayan Plain" charset="0"/>
                <a:sym typeface="Al Bayan Plain" charset="0"/>
              </a:rPr>
              <a:t>(инъекциям</a:t>
            </a:r>
            <a:r>
              <a:rPr lang="ru-RU" altLang="ru-RU" sz="1600" dirty="0">
                <a:ea typeface="Al Bayan Plain" charset="0"/>
                <a:cs typeface="Al Bayan Plain" charset="0"/>
                <a:sym typeface="Al Bayan Plain" charset="0"/>
              </a:rPr>
              <a:t>, лазерному омоложению и пр.).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598" y="565303"/>
            <a:ext cx="2159053" cy="47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56181" y="5278861"/>
            <a:ext cx="2128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92D050"/>
                </a:solidFill>
              </a:rPr>
              <a:t>ТУРБО-ЭФФЕКТ</a:t>
            </a:r>
            <a:endParaRPr lang="ru-RU" sz="2000" dirty="0">
              <a:solidFill>
                <a:srgbClr val="92D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56181" y="5910361"/>
            <a:ext cx="2629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92D050"/>
                </a:solidFill>
              </a:rPr>
              <a:t>ИНТЕНСИВНЫЙ УХОД</a:t>
            </a:r>
            <a:endParaRPr lang="ru-RU" sz="2000" dirty="0">
              <a:solidFill>
                <a:srgbClr val="92D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56181" y="6517729"/>
            <a:ext cx="2555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92D050"/>
                </a:solidFill>
              </a:rPr>
              <a:t>БАЗОВЫЙ УХОД</a:t>
            </a:r>
            <a:endParaRPr lang="ru-RU" sz="2000" dirty="0">
              <a:solidFill>
                <a:srgbClr val="92D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96151" y="5286401"/>
            <a:ext cx="3194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БУСТЕР+СЫВОРОТКА+КРЕМ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6151" y="5919597"/>
            <a:ext cx="2438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СЫВОРОТКА+КРЕМ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96151" y="6536201"/>
            <a:ext cx="1667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КРЕМ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40735" y="5295637"/>
            <a:ext cx="3406468" cy="400110"/>
          </a:xfrm>
          <a:prstGeom prst="roundRect">
            <a:avLst/>
          </a:prstGeom>
          <a:noFill/>
          <a:ln w="1905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40735" y="5919597"/>
            <a:ext cx="2510535" cy="400110"/>
          </a:xfrm>
          <a:prstGeom prst="roundRect">
            <a:avLst/>
          </a:prstGeom>
          <a:noFill/>
          <a:ln w="1905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40735" y="6533797"/>
            <a:ext cx="1028096" cy="400110"/>
          </a:xfrm>
          <a:prstGeom prst="roundRect">
            <a:avLst/>
          </a:prstGeom>
          <a:noFill/>
          <a:ln w="1905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225690" y="5478916"/>
            <a:ext cx="578990" cy="0"/>
          </a:xfrm>
          <a:prstGeom prst="straightConnector1">
            <a:avLst/>
          </a:prstGeom>
          <a:ln>
            <a:solidFill>
              <a:srgbClr val="FF008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225690" y="6126035"/>
            <a:ext cx="578990" cy="0"/>
          </a:xfrm>
          <a:prstGeom prst="straightConnector1">
            <a:avLst/>
          </a:prstGeom>
          <a:ln>
            <a:solidFill>
              <a:srgbClr val="FF008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225690" y="6716355"/>
            <a:ext cx="578990" cy="0"/>
          </a:xfrm>
          <a:prstGeom prst="straightConnector1">
            <a:avLst/>
          </a:prstGeom>
          <a:ln>
            <a:solidFill>
              <a:srgbClr val="FF008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2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Logo_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8" y="6319736"/>
            <a:ext cx="1234440" cy="762000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519673" y="871057"/>
            <a:ext cx="7988194" cy="459100"/>
          </a:xfrm>
          <a:prstGeom prst="rect">
            <a:avLst/>
          </a:prstGeom>
        </p:spPr>
        <p:txBody>
          <a:bodyPr vert="horz" wrap="square" lIns="0" tIns="73660" rIns="0" bIns="0" rtlCol="0" anchor="ctr">
            <a:sp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3513" indent="-163513" algn="l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 smtClean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БУСТЕР-ПРОТЕКТОР </a:t>
            </a:r>
            <a:r>
              <a:rPr lang="ru-RU" altLang="ru-RU" sz="2400" dirty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ОТ </a:t>
            </a:r>
            <a:r>
              <a:rPr lang="ru-RU" altLang="ru-RU" sz="2400" b="1" dirty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ВОСПАЛИТЕЛЬНОГО </a:t>
            </a:r>
            <a:r>
              <a:rPr lang="ru-RU" altLang="ru-RU" sz="2400" b="1" dirty="0" smtClean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СТАРЕНИЯ</a:t>
            </a: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518496" y="2026294"/>
            <a:ext cx="6584267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913" indent="-1889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 smtClean="0">
                <a:ea typeface="Al Bayan Plain" charset="0"/>
                <a:cs typeface="Al Bayan Plain" charset="0"/>
                <a:sym typeface="Al Bayan Plain" charset="0"/>
              </a:rPr>
              <a:t>Уменьшает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хроническое воспаление, в том числе бессимптомное, вызванное воздействием на кожу стресса. </a:t>
            </a:r>
          </a:p>
          <a:p>
            <a:pPr marL="188913" indent="-1889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Запускает процессы восстановления кожи во время сна, эффективно омолаживая ее.</a:t>
            </a:r>
          </a:p>
          <a:p>
            <a:pPr marL="188913" indent="-1889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Корректирует морщины, в том числе глубокие.</a:t>
            </a:r>
          </a:p>
          <a:p>
            <a:pPr marL="188913" indent="-1889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Защищает от повреждения УФ-излучением.</a:t>
            </a:r>
          </a:p>
          <a:p>
            <a:pPr marL="0" indent="0" defTabSz="457200">
              <a:buSzPct val="130000"/>
              <a:buNone/>
              <a:tabLst>
                <a:tab pos="139700" algn="l"/>
                <a:tab pos="457200" algn="l"/>
              </a:tabLst>
            </a:pPr>
            <a:r>
              <a:rPr lang="ru-RU" altLang="ru-RU" sz="1500" b="1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Активные компоненты: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XEP-018,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Neurophroline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Mariliance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Timecode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Antileukine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6,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Celtosome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Prodizia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.  </a:t>
            </a:r>
            <a:endParaRPr lang="ru-RU" altLang="ru-RU" sz="1500" baseline="-14000" dirty="0"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308843" y="4735993"/>
            <a:ext cx="234569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В коробке: </a:t>
            </a:r>
            <a:r>
              <a:rPr lang="ru-RU" sz="1400" b="1" dirty="0" smtClean="0">
                <a:solidFill>
                  <a:srgbClr val="1D1D1B"/>
                </a:solidFill>
                <a:latin typeface="+mj-lt"/>
                <a:cs typeface="BlissPro-Light"/>
              </a:rPr>
              <a:t>21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шт</a:t>
            </a:r>
            <a:endParaRPr sz="1400" b="1" dirty="0">
              <a:latin typeface="+mj-lt"/>
              <a:cs typeface="BlissPro-Medium"/>
            </a:endParaRPr>
          </a:p>
          <a:p>
            <a:pPr marL="12700" marR="5080"/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Штрих код: </a:t>
            </a:r>
            <a:r>
              <a:rPr lang="ru-RU" sz="1400" b="1" dirty="0"/>
              <a:t>4680003062166</a:t>
            </a:r>
          </a:p>
          <a:p>
            <a:pPr marL="12700" marR="508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Страна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производитель:</a:t>
            </a:r>
            <a:r>
              <a:rPr sz="1400" spc="-100" dirty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Россия</a:t>
            </a:r>
            <a:r>
              <a:rPr sz="1400" dirty="0">
                <a:solidFill>
                  <a:srgbClr val="1D1D1B"/>
                </a:solidFill>
                <a:latin typeface="+mj-lt"/>
                <a:cs typeface="BlissPro-Medium"/>
              </a:rPr>
              <a:t> 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Срок годности: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36</a:t>
            </a:r>
            <a:r>
              <a:rPr sz="1400" b="1" spc="-100" dirty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месяцев</a:t>
            </a:r>
            <a:endParaRPr sz="1400" b="1" dirty="0">
              <a:latin typeface="+mj-lt"/>
              <a:cs typeface="BlissPro-Medium"/>
            </a:endParaRPr>
          </a:p>
          <a:p>
            <a:pPr marL="1270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Объем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: </a:t>
            </a:r>
            <a:r>
              <a:rPr lang="en-US" sz="1400" b="1" dirty="0">
                <a:solidFill>
                  <a:srgbClr val="1D1D1B"/>
                </a:solidFill>
                <a:latin typeface="+mj-lt"/>
                <a:cs typeface="BlissPro-Light"/>
              </a:rPr>
              <a:t>2</a:t>
            </a:r>
            <a:r>
              <a:rPr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0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мл</a:t>
            </a:r>
            <a:endParaRPr sz="1400" b="1" dirty="0">
              <a:latin typeface="+mj-lt"/>
              <a:cs typeface="BlissPro-Medium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565303"/>
            <a:ext cx="2088469" cy="4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6549" y="453393"/>
            <a:ext cx="88367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513" indent="-163513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Защита от ключевых факторов старения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6136" y="1217063"/>
            <a:ext cx="711997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513" indent="-163513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1800" i="1" dirty="0">
                <a:solidFill>
                  <a:srgbClr val="6F6F6E"/>
                </a:solidFill>
                <a:latin typeface="Al Bayan Plain" charset="0"/>
                <a:ea typeface="Al Bayan Plain" charset="0"/>
                <a:cs typeface="Al Bayan Plain" charset="0"/>
                <a:sym typeface="Al Bayan Plain" charset="0"/>
              </a:rPr>
              <a:t>Эффективный ответ воспалительному старению кожи.</a:t>
            </a:r>
            <a:endParaRPr lang="ru-RU" altLang="ru-RU" sz="1800" i="1" dirty="0">
              <a:solidFill>
                <a:srgbClr val="6F6F6E"/>
              </a:solidFill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138" y="4723666"/>
            <a:ext cx="4129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Тип кожи: </a:t>
            </a:r>
            <a:r>
              <a:rPr lang="ru-RU" sz="1400" dirty="0"/>
              <a:t>любой</a:t>
            </a:r>
          </a:p>
          <a:p>
            <a:r>
              <a:rPr lang="ru-RU" sz="1400" b="1" dirty="0"/>
              <a:t>Применение: </a:t>
            </a:r>
            <a:r>
              <a:rPr lang="ru-RU" sz="1400" dirty="0"/>
              <a:t>нанести 2-3 капли до сыворотки, крема или маски. </a:t>
            </a:r>
            <a:r>
              <a:rPr lang="ru-RU" sz="1400" dirty="0" smtClean="0"/>
              <a:t>Или </a:t>
            </a:r>
            <a:r>
              <a:rPr lang="ru-RU" sz="1400" dirty="0"/>
              <a:t>добавить 2-3 капли в любое средство ухода (смешать в ладони </a:t>
            </a:r>
            <a:r>
              <a:rPr lang="ru-RU" sz="1400" dirty="0" smtClean="0"/>
              <a:t>перед </a:t>
            </a:r>
            <a:r>
              <a:rPr lang="ru-RU" sz="1400" dirty="0"/>
              <a:t>нанесением на кожу).</a:t>
            </a:r>
          </a:p>
          <a:p>
            <a:endParaRPr lang="ru-RU" sz="1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154" y="1878513"/>
            <a:ext cx="2636163" cy="510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9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Logo_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8" y="6319736"/>
            <a:ext cx="1234440" cy="762000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509260" y="856559"/>
            <a:ext cx="7655686" cy="843821"/>
          </a:xfrm>
          <a:prstGeom prst="rect">
            <a:avLst/>
          </a:prstGeom>
        </p:spPr>
        <p:txBody>
          <a:bodyPr vert="horz" wrap="square" lIns="0" tIns="73660" rIns="0" bIns="0" rtlCol="0" anchor="ctr">
            <a:sp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8913" indent="-188913" algn="l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 smtClean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БУСТЕР С ЭКСТРАКТАМИ БОРЕАЛЬНЫХ ДЕРЕВЬЕВ</a:t>
            </a:r>
          </a:p>
          <a:p>
            <a:pPr marL="188913" indent="-188913" algn="l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2400" b="1" dirty="0" smtClean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ЭКСТРЕМАЛЬНЫЙ УХОД</a:t>
            </a:r>
            <a:endParaRPr lang="ru-RU" altLang="ru-RU" sz="2400" b="1" dirty="0">
              <a:latin typeface="+mn-lt"/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518496" y="2404970"/>
            <a:ext cx="6584267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8913" indent="-1889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Защита от экстремальных стрессов и повреждений благодаря действию уникальных “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антифризовых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” протеинов и молекул-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экстремолитов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. </a:t>
            </a:r>
          </a:p>
          <a:p>
            <a:pPr marL="188913" indent="-1889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Уменьшение воспаления, раздражения и чувствительности кожи. </a:t>
            </a:r>
          </a:p>
          <a:p>
            <a:pPr marL="188913" indent="-1889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Непрерывное длительное увлажнение.  </a:t>
            </a:r>
          </a:p>
          <a:p>
            <a:pPr marL="188913" indent="-1889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Интенсивное омоложение путем активации работы клеток в “режиме молодости”.</a:t>
            </a:r>
            <a:endParaRPr lang="ru-RU" altLang="ru-RU" sz="1500" baseline="-14000" dirty="0">
              <a:ea typeface="Al Bayan Plain" charset="0"/>
              <a:cs typeface="Al Bayan Plain" charset="0"/>
              <a:sym typeface="Al Bayan Plain" charset="0"/>
            </a:endParaRPr>
          </a:p>
          <a:p>
            <a:pPr marL="0" indent="0" defTabSz="457200">
              <a:buNone/>
              <a:tabLst>
                <a:tab pos="139700" algn="l"/>
                <a:tab pos="457200" algn="l"/>
              </a:tabLst>
            </a:pPr>
            <a:r>
              <a:rPr lang="ru-RU" altLang="ru-RU" sz="1500" b="1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Активные компоненты: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XEP-018,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Neurophroline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Mariliance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Antarcticine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Glycoin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Ectoin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Boréaline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Expert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Boréaline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hydra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Juvenessence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. 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5307667" y="4726938"/>
            <a:ext cx="234569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В коробке: </a:t>
            </a:r>
            <a:r>
              <a:rPr lang="ru-RU" sz="1400" b="1" dirty="0" smtClean="0">
                <a:solidFill>
                  <a:srgbClr val="1D1D1B"/>
                </a:solidFill>
                <a:latin typeface="+mj-lt"/>
                <a:cs typeface="BlissPro-Light"/>
              </a:rPr>
              <a:t>21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шт</a:t>
            </a:r>
            <a:endParaRPr sz="1400" b="1" dirty="0">
              <a:latin typeface="+mj-lt"/>
              <a:cs typeface="BlissPro-Medium"/>
            </a:endParaRPr>
          </a:p>
          <a:p>
            <a:pPr marL="12700" marR="5080"/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Штрих код</a:t>
            </a:r>
            <a:r>
              <a:rPr sz="1400" b="1" dirty="0">
                <a:solidFill>
                  <a:srgbClr val="1D1D1B"/>
                </a:solidFill>
                <a:cs typeface="BlissPro-Light"/>
              </a:rPr>
              <a:t>: </a:t>
            </a:r>
            <a:r>
              <a:rPr lang="ru-RU" sz="1400" b="1" dirty="0"/>
              <a:t>4680003062173</a:t>
            </a:r>
          </a:p>
          <a:p>
            <a:pPr marL="12700" marR="508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Страна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производитель:</a:t>
            </a:r>
            <a:r>
              <a:rPr sz="1400" spc="-100" dirty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Россия</a:t>
            </a:r>
            <a:r>
              <a:rPr sz="1400" dirty="0">
                <a:solidFill>
                  <a:srgbClr val="1D1D1B"/>
                </a:solidFill>
                <a:latin typeface="+mj-lt"/>
                <a:cs typeface="BlissPro-Medium"/>
              </a:rPr>
              <a:t> 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Срок годности: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36</a:t>
            </a:r>
            <a:r>
              <a:rPr sz="1400" b="1" spc="-100" dirty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месяцев</a:t>
            </a:r>
            <a:endParaRPr sz="1400" b="1" dirty="0">
              <a:latin typeface="+mj-lt"/>
              <a:cs typeface="BlissPro-Medium"/>
            </a:endParaRPr>
          </a:p>
          <a:p>
            <a:pPr marL="1270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Объем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: </a:t>
            </a:r>
            <a:r>
              <a:rPr lang="en-US" sz="1400" b="1" dirty="0">
                <a:solidFill>
                  <a:srgbClr val="1D1D1B"/>
                </a:solidFill>
                <a:latin typeface="+mj-lt"/>
                <a:cs typeface="BlissPro-Light"/>
              </a:rPr>
              <a:t>2</a:t>
            </a:r>
            <a:r>
              <a:rPr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0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мл</a:t>
            </a:r>
            <a:endParaRPr sz="1400" b="1" dirty="0">
              <a:latin typeface="+mj-lt"/>
              <a:cs typeface="BlissPro-Medium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565303"/>
            <a:ext cx="2088469" cy="4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7313" y="444157"/>
            <a:ext cx="88367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513" indent="-163513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Защита от ключевых факторов старения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7313" y="1667327"/>
            <a:ext cx="7984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indent="-146050" defTabSz="457200">
              <a:tabLst>
                <a:tab pos="139700" algn="l"/>
                <a:tab pos="457200" algn="l"/>
              </a:tabLst>
            </a:pPr>
            <a:r>
              <a:rPr lang="ru-RU" altLang="ru-RU" sz="1800" i="1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Максимальная защита на основе </a:t>
            </a:r>
            <a:r>
              <a:rPr lang="ru-RU" altLang="ru-RU" sz="1800" i="1" dirty="0" smtClean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молекул-</a:t>
            </a:r>
            <a:r>
              <a:rPr lang="ru-RU" altLang="ru-RU" sz="1800" i="1" dirty="0" err="1" smtClean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экстремолитов</a:t>
            </a:r>
            <a:r>
              <a:rPr lang="ru-RU" altLang="ru-RU" sz="1800" i="1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138" y="4723666"/>
            <a:ext cx="4129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Тип кожи: </a:t>
            </a:r>
            <a:r>
              <a:rPr lang="ru-RU" sz="1400" dirty="0"/>
              <a:t>любой</a:t>
            </a:r>
          </a:p>
          <a:p>
            <a:r>
              <a:rPr lang="ru-RU" sz="1400" b="1" dirty="0"/>
              <a:t>Применение: </a:t>
            </a:r>
            <a:r>
              <a:rPr lang="ru-RU" sz="1400" dirty="0"/>
              <a:t>нанести 2-3 капли до сыворотки, крема или маски. </a:t>
            </a:r>
            <a:r>
              <a:rPr lang="ru-RU" sz="1400" dirty="0" smtClean="0"/>
              <a:t>Или </a:t>
            </a:r>
            <a:r>
              <a:rPr lang="ru-RU" sz="1400" dirty="0"/>
              <a:t>добавить 2-3 капли в любое средство ухода (смешать в ладони </a:t>
            </a:r>
            <a:r>
              <a:rPr lang="ru-RU" sz="1400" dirty="0" smtClean="0"/>
              <a:t>перед </a:t>
            </a:r>
            <a:r>
              <a:rPr lang="ru-RU" sz="1400" dirty="0"/>
              <a:t>нанесением на кожу).</a:t>
            </a:r>
          </a:p>
          <a:p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821" y="1932076"/>
            <a:ext cx="2902382" cy="521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5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Logo_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8" y="6319736"/>
            <a:ext cx="1234440" cy="762000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518496" y="880419"/>
            <a:ext cx="8930303" cy="843821"/>
          </a:xfrm>
          <a:prstGeom prst="rect">
            <a:avLst/>
          </a:prstGeom>
        </p:spPr>
        <p:txBody>
          <a:bodyPr vert="horz" wrap="square" lIns="0" tIns="73660" rIns="0" bIns="0" rtlCol="0" anchor="ctr">
            <a:sp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3513" indent="-163513" algn="l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 smtClean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ОМОЛАЖИВАЮЩИЙ БУСТЕР ДЛЯ ГУРМАНОВ</a:t>
            </a:r>
          </a:p>
          <a:p>
            <a:pPr marL="163513" indent="-163513" algn="l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2400" b="1" dirty="0" smtClean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БЕЛЫЙ ТРЮФЕЛЬ</a:t>
            </a: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518496" y="2423442"/>
            <a:ext cx="6584267" cy="18133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Естественным образом заполняет морщины и мелкие неровности, выравнивая кожу. 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Интенсивно увлажняет и разглаживает морщины.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Уменьшает отеки в области глаз.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Укрепляет структуру кожи, защищая ее от возрастной деформации. </a:t>
            </a:r>
          </a:p>
          <a:p>
            <a:pPr marL="0" indent="0" defTabSz="457200">
              <a:buSzPct val="130000"/>
              <a:buNone/>
              <a:tabLst>
                <a:tab pos="139700" algn="l"/>
                <a:tab pos="457200" algn="l"/>
              </a:tabLst>
            </a:pPr>
            <a:r>
              <a:rPr lang="ru-RU" altLang="ru-RU" sz="1500" b="1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Активные компоненты: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XEP-018,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Neurophroline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Mariliance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W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Tr-Active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(экстракт белого трюфеля),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Unisteron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Y-50,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Unirepair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Е-43,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Relistase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.  </a:t>
            </a:r>
            <a:endParaRPr lang="ru-RU" altLang="ru-RU" sz="1500" baseline="-14000" dirty="0"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307667" y="4730621"/>
            <a:ext cx="234569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В коробке: </a:t>
            </a:r>
            <a:r>
              <a:rPr lang="ru-RU" sz="1400" b="1" dirty="0" smtClean="0">
                <a:solidFill>
                  <a:srgbClr val="1D1D1B"/>
                </a:solidFill>
                <a:latin typeface="+mj-lt"/>
                <a:cs typeface="BlissPro-Light"/>
              </a:rPr>
              <a:t>21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шт</a:t>
            </a:r>
            <a:endParaRPr sz="1400" b="1" dirty="0">
              <a:latin typeface="+mj-lt"/>
              <a:cs typeface="BlissPro-Medium"/>
            </a:endParaRPr>
          </a:p>
          <a:p>
            <a:pPr marL="12700" marR="5080"/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Штрих код: </a:t>
            </a:r>
            <a:r>
              <a:rPr lang="ru-RU" sz="1400" b="1" dirty="0"/>
              <a:t>4680003062128</a:t>
            </a:r>
          </a:p>
          <a:p>
            <a:pPr marL="12700" marR="508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Страна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производитель:</a:t>
            </a:r>
            <a:r>
              <a:rPr sz="1400" spc="-100" dirty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Россия</a:t>
            </a:r>
            <a:r>
              <a:rPr sz="1400" dirty="0">
                <a:solidFill>
                  <a:srgbClr val="1D1D1B"/>
                </a:solidFill>
                <a:latin typeface="+mj-lt"/>
                <a:cs typeface="BlissPro-Medium"/>
              </a:rPr>
              <a:t> 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Срок годности: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36</a:t>
            </a:r>
            <a:r>
              <a:rPr sz="1400" b="1" spc="-100" dirty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месяцев</a:t>
            </a:r>
            <a:endParaRPr sz="1400" b="1" dirty="0">
              <a:latin typeface="+mj-lt"/>
              <a:cs typeface="BlissPro-Medium"/>
            </a:endParaRPr>
          </a:p>
          <a:p>
            <a:pPr marL="1270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Объем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: </a:t>
            </a:r>
            <a:r>
              <a:rPr lang="en-US" sz="1400" b="1" dirty="0">
                <a:solidFill>
                  <a:srgbClr val="1D1D1B"/>
                </a:solidFill>
                <a:latin typeface="+mj-lt"/>
                <a:cs typeface="BlissPro-Light"/>
              </a:rPr>
              <a:t>2</a:t>
            </a:r>
            <a:r>
              <a:rPr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0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мл</a:t>
            </a:r>
            <a:endParaRPr sz="1400" b="1" dirty="0">
              <a:latin typeface="+mj-lt"/>
              <a:cs typeface="BlissPro-Medium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565303"/>
            <a:ext cx="2088469" cy="4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5785" y="481101"/>
            <a:ext cx="88367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513" indent="-163513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 smtClean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Укрепление структуры кожи и </a:t>
            </a:r>
            <a:r>
              <a:rPr lang="en-US" altLang="ru-RU" sz="2400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a</a:t>
            </a:r>
            <a:r>
              <a:rPr lang="en-US" altLang="ru-RU" sz="2400" dirty="0" smtClean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nti-age </a:t>
            </a:r>
            <a:r>
              <a:rPr lang="ru-RU" altLang="ru-RU" sz="2400" dirty="0" smtClean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уход</a:t>
            </a:r>
            <a:endParaRPr lang="ru-RU" altLang="ru-RU" sz="2400" dirty="0">
              <a:solidFill>
                <a:srgbClr val="FF0080"/>
              </a:solidFill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661" y="1585301"/>
            <a:ext cx="672869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513" indent="-163513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1800" i="1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 Омоложение и </a:t>
            </a:r>
            <a:r>
              <a:rPr lang="ru-RU" altLang="ru-RU" sz="1800" i="1" dirty="0" err="1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филлинг</a:t>
            </a:r>
            <a:r>
              <a:rPr lang="ru-RU" altLang="ru-RU" sz="1800" i="1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 на основе роскошного белого трюфеля.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138" y="4723666"/>
            <a:ext cx="4129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Тип кожи: </a:t>
            </a:r>
            <a:r>
              <a:rPr lang="ru-RU" sz="1400" dirty="0"/>
              <a:t>любой</a:t>
            </a:r>
          </a:p>
          <a:p>
            <a:r>
              <a:rPr lang="ru-RU" sz="1400" b="1" dirty="0"/>
              <a:t>Применение: </a:t>
            </a:r>
            <a:r>
              <a:rPr lang="ru-RU" sz="1400" dirty="0"/>
              <a:t>нанести 2-3 капли до сыворотки, крема или маски. </a:t>
            </a:r>
            <a:r>
              <a:rPr lang="ru-RU" sz="1400" dirty="0" smtClean="0"/>
              <a:t>Или </a:t>
            </a:r>
            <a:r>
              <a:rPr lang="ru-RU" sz="1400" dirty="0"/>
              <a:t>добавить 2-3 капли в любое средство ухода (смешать в ладони </a:t>
            </a:r>
            <a:r>
              <a:rPr lang="ru-RU" sz="1400" dirty="0" smtClean="0"/>
              <a:t>перед </a:t>
            </a:r>
            <a:r>
              <a:rPr lang="ru-RU" sz="1400" dirty="0"/>
              <a:t>нанесением на кожу).</a:t>
            </a:r>
          </a:p>
          <a:p>
            <a:endParaRPr lang="ru-RU" sz="1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269" y="1934262"/>
            <a:ext cx="2846157" cy="523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72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Logo_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8" y="6319736"/>
            <a:ext cx="1234440" cy="762000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518497" y="843473"/>
            <a:ext cx="7988194" cy="843821"/>
          </a:xfrm>
          <a:prstGeom prst="rect">
            <a:avLst/>
          </a:prstGeom>
        </p:spPr>
        <p:txBody>
          <a:bodyPr vert="horz" wrap="square" lIns="0" tIns="73660" rIns="0" bIns="0" rtlCol="0" anchor="ctr">
            <a:sp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3513" indent="-163513" algn="l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 smtClean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БУСТЕР С ФИТОСТВОЛОВЫМИ КЛЕТКАМИ</a:t>
            </a:r>
          </a:p>
          <a:p>
            <a:pPr marL="163513" indent="-163513" algn="l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2400" b="1" dirty="0" smtClean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ЭДЕЛЬВЕЙС </a:t>
            </a:r>
            <a:r>
              <a:rPr lang="ru-RU" altLang="ru-RU" sz="2400" b="1" dirty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И </a:t>
            </a:r>
            <a:r>
              <a:rPr lang="ru-RU" altLang="ru-RU" sz="2400" b="1" dirty="0" smtClean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ГАРДЕНИЯ</a:t>
            </a:r>
            <a:endParaRPr lang="ru-RU" altLang="ru-RU" sz="2400" b="1" dirty="0">
              <a:latin typeface="+mn-lt"/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518496" y="2432678"/>
            <a:ext cx="6584267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Стимулирует процессы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самоомоложения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в коже, борется с ее провисанием. 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Оказывает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лифтинг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-эффект, разглаживает морщины.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Стимулирует синтез коллагена и эластина, укрепляет кожу.  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Защищает от стресса и негативного влияния компьютерных </a:t>
            </a:r>
            <a:r>
              <a:rPr lang="ru-RU" altLang="ru-RU" sz="1500" dirty="0" smtClean="0">
                <a:ea typeface="Al Bayan Plain" charset="0"/>
                <a:cs typeface="Al Bayan Plain" charset="0"/>
                <a:sym typeface="Al Bayan Plain" charset="0"/>
              </a:rPr>
              <a:t>мониторов,</a:t>
            </a:r>
          </a:p>
          <a:p>
            <a:pPr marL="0" indent="0" defTabSz="457200">
              <a:buSzPct val="100000"/>
              <a:buNone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500" dirty="0" smtClean="0">
                <a:ea typeface="Al Bayan Plain" charset="0"/>
                <a:cs typeface="Al Bayan Plain" charset="0"/>
                <a:sym typeface="Al Bayan Plain" charset="0"/>
              </a:rPr>
              <a:t>   ТВ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и других современных гаджетов. </a:t>
            </a:r>
          </a:p>
          <a:p>
            <a:pPr marL="0" indent="0" defTabSz="457200">
              <a:buSzPct val="130000"/>
              <a:buNone/>
              <a:tabLst>
                <a:tab pos="139700" algn="l"/>
                <a:tab pos="457200" algn="l"/>
              </a:tabLst>
            </a:pPr>
            <a:r>
              <a:rPr lang="ru-RU" altLang="ru-RU" sz="1500" b="1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Активные компоненты: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XEP-018,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Neurophroline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Mariliance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Majestem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Senestem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Gardenia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Stems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GX, </a:t>
            </a:r>
            <a:r>
              <a:rPr lang="ru-RU" altLang="ru-RU" sz="1500" dirty="0" err="1" smtClean="0">
                <a:ea typeface="Al Bayan Plain" charset="0"/>
                <a:cs typeface="Al Bayan Plain" charset="0"/>
                <a:sym typeface="Al Bayan Plain" charset="0"/>
              </a:rPr>
              <a:t>Relistase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.</a:t>
            </a:r>
            <a:endParaRPr lang="ru-RU" altLang="ru-RU" sz="1500" baseline="-14000" dirty="0"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307667" y="4724876"/>
            <a:ext cx="234569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В коробке: </a:t>
            </a:r>
            <a:r>
              <a:rPr lang="ru-RU" sz="1400" b="1" dirty="0" smtClean="0">
                <a:solidFill>
                  <a:srgbClr val="1D1D1B"/>
                </a:solidFill>
                <a:latin typeface="+mj-lt"/>
                <a:cs typeface="BlissPro-Light"/>
              </a:rPr>
              <a:t>21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шт</a:t>
            </a:r>
            <a:endParaRPr sz="1400" b="1" dirty="0">
              <a:latin typeface="+mj-lt"/>
              <a:cs typeface="BlissPro-Medium"/>
            </a:endParaRPr>
          </a:p>
          <a:p>
            <a:pPr marL="12700" marR="5080"/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Штрих код: </a:t>
            </a:r>
            <a:r>
              <a:rPr lang="ru-RU" sz="1400" b="1" dirty="0"/>
              <a:t>4680003062135</a:t>
            </a:r>
          </a:p>
          <a:p>
            <a:pPr marL="12700" marR="508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Страна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производитель:</a:t>
            </a:r>
            <a:r>
              <a:rPr sz="1400" spc="-100" dirty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Россия</a:t>
            </a:r>
            <a:r>
              <a:rPr sz="1400" dirty="0">
                <a:solidFill>
                  <a:srgbClr val="1D1D1B"/>
                </a:solidFill>
                <a:latin typeface="+mj-lt"/>
                <a:cs typeface="BlissPro-Medium"/>
              </a:rPr>
              <a:t> 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Срок годности: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36</a:t>
            </a:r>
            <a:r>
              <a:rPr sz="1400" b="1" spc="-100" dirty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месяцев</a:t>
            </a:r>
            <a:endParaRPr sz="1400" b="1" dirty="0">
              <a:latin typeface="+mj-lt"/>
              <a:cs typeface="BlissPro-Medium"/>
            </a:endParaRPr>
          </a:p>
          <a:p>
            <a:pPr marL="1270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Объем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: </a:t>
            </a:r>
            <a:r>
              <a:rPr lang="en-US" sz="1400" b="1" dirty="0">
                <a:solidFill>
                  <a:srgbClr val="1D1D1B"/>
                </a:solidFill>
                <a:latin typeface="+mj-lt"/>
                <a:cs typeface="BlissPro-Light"/>
              </a:rPr>
              <a:t>2</a:t>
            </a:r>
            <a:r>
              <a:rPr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0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мл</a:t>
            </a:r>
            <a:endParaRPr sz="1400" b="1" dirty="0">
              <a:latin typeface="+mj-lt"/>
              <a:cs typeface="BlissPro-Medium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565303"/>
            <a:ext cx="2088469" cy="4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5785" y="444157"/>
            <a:ext cx="88367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513" indent="-163513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Укрепление структуры кожи и </a:t>
            </a:r>
            <a:r>
              <a:rPr lang="en-US" altLang="ru-RU" sz="2400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a</a:t>
            </a:r>
            <a:r>
              <a:rPr lang="en-US" altLang="ru-RU" sz="2400" dirty="0" smtClean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nti-age </a:t>
            </a:r>
            <a:r>
              <a:rPr lang="ru-RU" altLang="ru-RU" sz="2400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уход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5785" y="1645005"/>
            <a:ext cx="7164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indent="-146050" defTabSz="457200">
              <a:tabLst>
                <a:tab pos="139700" algn="l"/>
                <a:tab pos="457200" algn="l"/>
              </a:tabLst>
            </a:pPr>
            <a:r>
              <a:rPr lang="ru-RU" altLang="ru-RU" sz="1800" i="1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Долголетие кожи на основе </a:t>
            </a:r>
            <a:r>
              <a:rPr lang="ru-RU" altLang="ru-RU" sz="1800" i="1" dirty="0" err="1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фитостволовых</a:t>
            </a:r>
            <a:r>
              <a:rPr lang="ru-RU" altLang="ru-RU" sz="1800" i="1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 клеток.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138" y="4723666"/>
            <a:ext cx="4129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Тип кожи: </a:t>
            </a:r>
            <a:r>
              <a:rPr lang="ru-RU" sz="1400" dirty="0"/>
              <a:t>любой</a:t>
            </a:r>
          </a:p>
          <a:p>
            <a:r>
              <a:rPr lang="ru-RU" sz="1400" b="1" dirty="0"/>
              <a:t>Применение: </a:t>
            </a:r>
            <a:r>
              <a:rPr lang="ru-RU" sz="1400" dirty="0"/>
              <a:t>нанести 2-3 капли до сыворотки, крема или маски. </a:t>
            </a:r>
            <a:r>
              <a:rPr lang="ru-RU" sz="1400" dirty="0" smtClean="0"/>
              <a:t>Или </a:t>
            </a:r>
            <a:r>
              <a:rPr lang="ru-RU" sz="1400" dirty="0"/>
              <a:t>добавить 2-3 капли в любое средство ухода (смешать в ладони </a:t>
            </a:r>
            <a:r>
              <a:rPr lang="ru-RU" sz="1400" dirty="0" smtClean="0"/>
              <a:t>перед </a:t>
            </a:r>
            <a:r>
              <a:rPr lang="ru-RU" sz="1400" dirty="0"/>
              <a:t>нанесением на кожу).</a:t>
            </a:r>
          </a:p>
          <a:p>
            <a:endParaRPr lang="ru-RU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087" y="1936961"/>
            <a:ext cx="2873937" cy="520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Logo_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8" y="6319736"/>
            <a:ext cx="1234440" cy="762000"/>
          </a:xfrm>
          <a:prstGeom prst="rect">
            <a:avLst/>
          </a:prstGeom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518496" y="2072474"/>
            <a:ext cx="6584267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 smtClean="0">
                <a:ea typeface="Al Bayan Plain" charset="0"/>
                <a:cs typeface="Al Bayan Plain" charset="0"/>
                <a:sym typeface="Al Bayan Plain" charset="0"/>
              </a:rPr>
              <a:t>Кремниевые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производные повышают защитные функции кожи, устраняет повреждения. 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Защищает коллагеновые и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эластиновые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волокна от разрушения.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Укрепляет тонкую и хрупкую кожу, повышает ее плотность.</a:t>
            </a:r>
          </a:p>
          <a:p>
            <a:pPr marL="163513" indent="-163513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Избавляет от внешних признаков старения, обусловленных воздействием стрессов и внешних факторов.</a:t>
            </a:r>
          </a:p>
          <a:p>
            <a:pPr marL="0" indent="0" defTabSz="457200">
              <a:buSzPct val="130000"/>
              <a:buNone/>
              <a:tabLst>
                <a:tab pos="139700" algn="l"/>
                <a:tab pos="457200" algn="l"/>
              </a:tabLst>
            </a:pPr>
            <a:r>
              <a:rPr lang="ru-RU" altLang="ru-RU" sz="1500" b="1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Активные компоненты: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XEP-018,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Neurophroline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Mariliance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Algisium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Epidermosil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Essenskin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. </a:t>
            </a:r>
            <a:endParaRPr lang="ru-RU" altLang="ru-RU" sz="1500" baseline="-14000" dirty="0"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307667" y="4730621"/>
            <a:ext cx="234569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В коробке: </a:t>
            </a:r>
            <a:r>
              <a:rPr lang="ru-RU" sz="1400" b="1" dirty="0" smtClean="0">
                <a:solidFill>
                  <a:srgbClr val="1D1D1B"/>
                </a:solidFill>
                <a:latin typeface="+mj-lt"/>
                <a:cs typeface="BlissPro-Light"/>
              </a:rPr>
              <a:t>21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шт</a:t>
            </a:r>
            <a:endParaRPr sz="1400" b="1" dirty="0">
              <a:latin typeface="+mj-lt"/>
              <a:cs typeface="BlissPro-Medium"/>
            </a:endParaRPr>
          </a:p>
          <a:p>
            <a:pPr marL="12700" marR="5080"/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Штрих код: </a:t>
            </a:r>
            <a:r>
              <a:rPr lang="ru-RU" sz="1400" b="1" dirty="0"/>
              <a:t>4680003062180</a:t>
            </a:r>
          </a:p>
          <a:p>
            <a:pPr marL="12700" marR="508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Страна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производитель:</a:t>
            </a:r>
            <a:r>
              <a:rPr sz="1400" spc="-100" dirty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Россия</a:t>
            </a:r>
            <a:r>
              <a:rPr sz="1400" dirty="0">
                <a:solidFill>
                  <a:srgbClr val="1D1D1B"/>
                </a:solidFill>
                <a:latin typeface="+mj-lt"/>
                <a:cs typeface="BlissPro-Medium"/>
              </a:rPr>
              <a:t> 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Срок годности: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36</a:t>
            </a:r>
            <a:r>
              <a:rPr sz="1400" b="1" spc="-100" dirty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месяцев</a:t>
            </a:r>
            <a:endParaRPr sz="1400" b="1" dirty="0">
              <a:latin typeface="+mj-lt"/>
              <a:cs typeface="BlissPro-Medium"/>
            </a:endParaRPr>
          </a:p>
          <a:p>
            <a:pPr marL="1270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Объем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: </a:t>
            </a:r>
            <a:r>
              <a:rPr lang="en-US" sz="1400" b="1" dirty="0">
                <a:solidFill>
                  <a:srgbClr val="1D1D1B"/>
                </a:solidFill>
                <a:latin typeface="+mj-lt"/>
                <a:cs typeface="BlissPro-Light"/>
              </a:rPr>
              <a:t>2</a:t>
            </a:r>
            <a:r>
              <a:rPr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0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мл</a:t>
            </a:r>
            <a:endParaRPr sz="1400" b="1" dirty="0">
              <a:latin typeface="+mj-lt"/>
              <a:cs typeface="BlissPro-Medium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565303"/>
            <a:ext cx="2088469" cy="4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435372" y="471865"/>
            <a:ext cx="8845998" cy="1177590"/>
            <a:chOff x="435372" y="471865"/>
            <a:chExt cx="8845998" cy="1177590"/>
          </a:xfrm>
        </p:grpSpPr>
        <p:sp>
          <p:nvSpPr>
            <p:cNvPr id="4" name="object 2"/>
            <p:cNvSpPr txBox="1">
              <a:spLocks/>
            </p:cNvSpPr>
            <p:nvPr/>
          </p:nvSpPr>
          <p:spPr>
            <a:xfrm>
              <a:off x="536968" y="872824"/>
              <a:ext cx="7988194" cy="459100"/>
            </a:xfrm>
            <a:prstGeom prst="rect">
              <a:avLst/>
            </a:prstGeom>
          </p:spPr>
          <p:txBody>
            <a:bodyPr vert="horz" wrap="square" lIns="0" tIns="73660" rIns="0" bIns="0" rtlCol="0" anchor="ctr">
              <a:spAutoFit/>
            </a:bodyPr>
            <a:lstStyle>
              <a:lvl1pPr algn="ctr" defTabSz="521437" rtl="0" eaLnBrk="1" latinLnBrk="0" hangingPunct="1">
                <a:spcBef>
                  <a:spcPct val="0"/>
                </a:spcBef>
                <a:buNone/>
                <a:defRPr sz="5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63513" indent="-163513" algn="l" defTabSz="457200">
                <a:lnSpc>
                  <a:spcPts val="3000"/>
                </a:lnSpc>
                <a:tabLst>
                  <a:tab pos="139700" algn="l"/>
                  <a:tab pos="457200" algn="l"/>
                </a:tabLst>
              </a:pPr>
              <a:r>
                <a:rPr lang="ru-RU" altLang="ru-RU" sz="2400" dirty="0" smtClean="0">
                  <a:latin typeface="+mn-lt"/>
                  <a:ea typeface="Al Bayan Plain" charset="0"/>
                  <a:cs typeface="Al Bayan Plain" charset="0"/>
                  <a:sym typeface="Al Bayan Plain" charset="0"/>
                </a:rPr>
                <a:t>КРЕМНИЕВЫЙ БУСТЕР </a:t>
              </a:r>
              <a:r>
                <a:rPr lang="ru-RU" altLang="ru-RU" sz="2400" b="1" dirty="0" smtClean="0">
                  <a:latin typeface="+mn-lt"/>
                  <a:ea typeface="Al Bayan Plain" charset="0"/>
                  <a:cs typeface="Al Bayan Plain" charset="0"/>
                  <a:sym typeface="Al Bayan Plain" charset="0"/>
                </a:rPr>
                <a:t>РЕСТРУКТУРИЗАТОР</a:t>
              </a:r>
              <a:endParaRPr lang="ru-RU" altLang="ru-RU" sz="2400" b="1" dirty="0">
                <a:latin typeface="+mn-lt"/>
                <a:ea typeface="Al Bayan Plain" charset="0"/>
                <a:cs typeface="Al Bayan Plain" charset="0"/>
                <a:sym typeface="Al Bayan Plain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44608" y="471865"/>
              <a:ext cx="8836762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3513" indent="-163513" defTabSz="457200">
                <a:lnSpc>
                  <a:spcPts val="3000"/>
                </a:lnSpc>
                <a:tabLst>
                  <a:tab pos="139700" algn="l"/>
                  <a:tab pos="457200" algn="l"/>
                </a:tabLst>
              </a:pPr>
              <a:r>
                <a:rPr lang="ru-RU" altLang="ru-RU" sz="2400" dirty="0">
                  <a:solidFill>
                    <a:srgbClr val="FF0080"/>
                  </a:solidFill>
                  <a:ea typeface="Al Bayan Plain" charset="0"/>
                  <a:cs typeface="Al Bayan Plain" charset="0"/>
                  <a:sym typeface="Al Bayan Plain" charset="0"/>
                </a:rPr>
                <a:t>Укрепление структуры кожи и </a:t>
              </a:r>
              <a:r>
                <a:rPr lang="en-US" altLang="ru-RU" sz="2400" dirty="0">
                  <a:solidFill>
                    <a:srgbClr val="FF0080"/>
                  </a:solidFill>
                  <a:ea typeface="Al Bayan Plain" charset="0"/>
                  <a:cs typeface="Al Bayan Plain" charset="0"/>
                  <a:sym typeface="Al Bayan Plain" charset="0"/>
                </a:rPr>
                <a:t>a</a:t>
              </a:r>
              <a:r>
                <a:rPr lang="en-US" altLang="ru-RU" sz="2400" dirty="0" smtClean="0">
                  <a:solidFill>
                    <a:srgbClr val="FF0080"/>
                  </a:solidFill>
                  <a:ea typeface="Al Bayan Plain" charset="0"/>
                  <a:cs typeface="Al Bayan Plain" charset="0"/>
                  <a:sym typeface="Al Bayan Plain" charset="0"/>
                </a:rPr>
                <a:t>nti-age </a:t>
              </a:r>
              <a:r>
                <a:rPr lang="ru-RU" altLang="ru-RU" sz="2400" dirty="0">
                  <a:solidFill>
                    <a:srgbClr val="FF0080"/>
                  </a:solidFill>
                  <a:ea typeface="Al Bayan Plain" charset="0"/>
                  <a:cs typeface="Al Bayan Plain" charset="0"/>
                  <a:sym typeface="Al Bayan Plain" charset="0"/>
                </a:rPr>
                <a:t>уход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435372" y="1280123"/>
              <a:ext cx="362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46050" indent="-146050" defTabSz="457200">
                <a:tabLst>
                  <a:tab pos="139700" algn="l"/>
                  <a:tab pos="457200" algn="l"/>
                </a:tabLst>
              </a:pPr>
              <a:r>
                <a:rPr lang="ru-RU" altLang="ru-RU" sz="1800" i="1" dirty="0">
                  <a:solidFill>
                    <a:srgbClr val="6F6F6E"/>
                  </a:solidFill>
                  <a:latin typeface="Al Bayan Plain" charset="0"/>
                  <a:ea typeface="Al Bayan Plain" charset="0"/>
                  <a:cs typeface="Al Bayan Plain" charset="0"/>
                  <a:sym typeface="Al Bayan Plain" charset="0"/>
                </a:rPr>
                <a:t>Регенерация глубоких морщин.</a:t>
              </a:r>
              <a:endParaRPr lang="ru-RU" altLang="ru-RU" sz="1800" i="1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26138" y="4723666"/>
            <a:ext cx="4129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Тип кожи: </a:t>
            </a:r>
            <a:r>
              <a:rPr lang="ru-RU" sz="1400" dirty="0"/>
              <a:t>любой</a:t>
            </a:r>
          </a:p>
          <a:p>
            <a:r>
              <a:rPr lang="ru-RU" sz="1400" b="1" dirty="0"/>
              <a:t>Применение: </a:t>
            </a:r>
            <a:r>
              <a:rPr lang="ru-RU" sz="1400" dirty="0"/>
              <a:t>нанести 2-3 капли до сыворотки, крема или маски. </a:t>
            </a:r>
            <a:r>
              <a:rPr lang="ru-RU" sz="1400" dirty="0" smtClean="0"/>
              <a:t>Или </a:t>
            </a:r>
            <a:r>
              <a:rPr lang="ru-RU" sz="1400" dirty="0"/>
              <a:t>добавить 2-3 капли в любое средство ухода (смешать в ладони </a:t>
            </a:r>
            <a:r>
              <a:rPr lang="ru-RU" sz="1400" dirty="0" smtClean="0"/>
              <a:t>перед </a:t>
            </a:r>
            <a:r>
              <a:rPr lang="ru-RU" sz="1400" dirty="0"/>
              <a:t>нанесением на кожу).</a:t>
            </a:r>
          </a:p>
          <a:p>
            <a:endParaRPr lang="ru-RU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073" y="1829531"/>
            <a:ext cx="2661298" cy="505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0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Logo_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8" y="6319736"/>
            <a:ext cx="1234440" cy="762000"/>
          </a:xfrm>
          <a:prstGeom prst="rect">
            <a:avLst/>
          </a:prstGeom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518496" y="2404970"/>
            <a:ext cx="6584267" cy="17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-222250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latin typeface="+mj-lt"/>
                <a:ea typeface="Al Bayan Plain" charset="0"/>
                <a:cs typeface="Al Bayan Plain" charset="0"/>
                <a:sym typeface="Al Bayan Plain" charset="0"/>
              </a:rPr>
              <a:t>Эффективно борется с повреждением и воспалением волосяных фолликулов, обусловленным стрессом.</a:t>
            </a:r>
          </a:p>
          <a:p>
            <a:pPr marL="222250" indent="-222250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latin typeface="+mj-lt"/>
                <a:ea typeface="Al Bayan Plain" charset="0"/>
                <a:cs typeface="Al Bayan Plain" charset="0"/>
                <a:sym typeface="Al Bayan Plain" charset="0"/>
              </a:rPr>
              <a:t>Пробуждает “спящие” волосяные фолликулы, делает брови и ресницы более густыми. </a:t>
            </a:r>
          </a:p>
          <a:p>
            <a:pPr marL="222250" indent="-222250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latin typeface="+mj-lt"/>
                <a:ea typeface="Al Bayan Plain" charset="0"/>
                <a:cs typeface="Al Bayan Plain" charset="0"/>
                <a:sym typeface="Al Bayan Plain" charset="0"/>
              </a:rPr>
              <a:t>Улучшает микроциркуляцию, стимулируя рост здоровых и блестящих волосков. </a:t>
            </a:r>
          </a:p>
          <a:p>
            <a:pPr marL="0" indent="0" defTabSz="457200">
              <a:buSzPct val="130000"/>
              <a:buNone/>
              <a:tabLst>
                <a:tab pos="139700" algn="l"/>
                <a:tab pos="457200" algn="l"/>
              </a:tabLst>
            </a:pPr>
            <a:r>
              <a:rPr lang="ru-RU" altLang="ru-RU" sz="1500" b="1" dirty="0">
                <a:solidFill>
                  <a:srgbClr val="FF0080"/>
                </a:solidFill>
                <a:latin typeface="+mj-lt"/>
                <a:ea typeface="Al Bayan Plain" charset="0"/>
                <a:cs typeface="Al Bayan Plain" charset="0"/>
                <a:sym typeface="Al Bayan Plain" charset="0"/>
              </a:rPr>
              <a:t>Активные компоненты: </a:t>
            </a:r>
            <a:r>
              <a:rPr lang="ru-RU" altLang="ru-RU" sz="1500" dirty="0">
                <a:latin typeface="+mj-lt"/>
                <a:ea typeface="Al Bayan Plain" charset="0"/>
                <a:cs typeface="Al Bayan Plain" charset="0"/>
                <a:sym typeface="Al Bayan Plain" charset="0"/>
              </a:rPr>
              <a:t>XEP-018, </a:t>
            </a:r>
            <a:r>
              <a:rPr lang="ru-RU" altLang="ru-RU" sz="1500" dirty="0" err="1">
                <a:latin typeface="+mj-lt"/>
                <a:ea typeface="Al Bayan Plain" charset="0"/>
                <a:cs typeface="Al Bayan Plain" charset="0"/>
                <a:sym typeface="Al Bayan Plain" charset="0"/>
              </a:rPr>
              <a:t>Neurophroline</a:t>
            </a:r>
            <a:r>
              <a:rPr lang="ru-RU" altLang="ru-RU" sz="1500" dirty="0">
                <a:latin typeface="+mj-lt"/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latin typeface="+mj-lt"/>
                <a:ea typeface="Al Bayan Plain" charset="0"/>
                <a:cs typeface="Al Bayan Plain" charset="0"/>
                <a:sym typeface="Al Bayan Plain" charset="0"/>
              </a:rPr>
              <a:t>Mariliance</a:t>
            </a:r>
            <a:r>
              <a:rPr lang="ru-RU" altLang="ru-RU" sz="1500" dirty="0">
                <a:latin typeface="+mj-lt"/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latin typeface="+mj-lt"/>
                <a:ea typeface="Al Bayan Plain" charset="0"/>
                <a:cs typeface="Al Bayan Plain" charset="0"/>
                <a:sym typeface="Al Bayan Plain" charset="0"/>
              </a:rPr>
              <a:t>Redensyl</a:t>
            </a:r>
            <a:r>
              <a:rPr lang="ru-RU" altLang="ru-RU" sz="1500" dirty="0">
                <a:latin typeface="+mj-lt"/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latin typeface="+mj-lt"/>
                <a:ea typeface="Al Bayan Plain" charset="0"/>
                <a:cs typeface="Al Bayan Plain" charset="0"/>
                <a:sym typeface="Al Bayan Plain" charset="0"/>
              </a:rPr>
              <a:t>Procapil</a:t>
            </a:r>
            <a:r>
              <a:rPr lang="ru-RU" altLang="ru-RU" sz="1500" dirty="0">
                <a:latin typeface="+mj-lt"/>
                <a:ea typeface="Al Bayan Plain" charset="0"/>
                <a:cs typeface="Al Bayan Plain" charset="0"/>
                <a:sym typeface="Al Bayan Plain" charset="0"/>
              </a:rPr>
              <a:t>. </a:t>
            </a:r>
            <a:endParaRPr lang="ru-RU" altLang="ru-RU" sz="1500" b="1" dirty="0">
              <a:latin typeface="+mj-lt"/>
              <a:ea typeface="Al Bayan Plain" charset="0"/>
              <a:cs typeface="Al Bayan Plain" charset="0"/>
              <a:sym typeface="Al Bayan Plain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565303"/>
            <a:ext cx="2088469" cy="4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445785" y="453393"/>
            <a:ext cx="8836762" cy="1537874"/>
            <a:chOff x="445785" y="453393"/>
            <a:chExt cx="8836762" cy="1537874"/>
          </a:xfrm>
        </p:grpSpPr>
        <p:sp>
          <p:nvSpPr>
            <p:cNvPr id="4" name="object 2"/>
            <p:cNvSpPr txBox="1">
              <a:spLocks/>
            </p:cNvSpPr>
            <p:nvPr/>
          </p:nvSpPr>
          <p:spPr>
            <a:xfrm>
              <a:off x="519673" y="824117"/>
              <a:ext cx="7988194" cy="843821"/>
            </a:xfrm>
            <a:prstGeom prst="rect">
              <a:avLst/>
            </a:prstGeom>
          </p:spPr>
          <p:txBody>
            <a:bodyPr vert="horz" wrap="square" lIns="0" tIns="73660" rIns="0" bIns="0" rtlCol="0" anchor="ctr">
              <a:spAutoFit/>
            </a:bodyPr>
            <a:lstStyle>
              <a:lvl1pPr algn="ctr" defTabSz="521437" rtl="0" eaLnBrk="1" latinLnBrk="0" hangingPunct="1">
                <a:spcBef>
                  <a:spcPct val="0"/>
                </a:spcBef>
                <a:buNone/>
                <a:defRPr sz="5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63513" indent="-163513" algn="l" defTabSz="457200">
                <a:lnSpc>
                  <a:spcPts val="3000"/>
                </a:lnSpc>
                <a:tabLst>
                  <a:tab pos="139700" algn="l"/>
                  <a:tab pos="457200" algn="l"/>
                </a:tabLst>
              </a:pPr>
              <a:r>
                <a:rPr lang="ru-RU" altLang="ru-RU" sz="2400" dirty="0" smtClean="0">
                  <a:latin typeface="+mn-lt"/>
                  <a:ea typeface="Al Bayan Plain" charset="0"/>
                  <a:cs typeface="Al Bayan Plain" charset="0"/>
                  <a:sym typeface="Al Bayan Plain" charset="0"/>
                </a:rPr>
                <a:t>БУСТЕР ДЛЯ РОСТА РЕСНИЦ И БРОВЕЙ</a:t>
              </a:r>
            </a:p>
            <a:p>
              <a:pPr marL="163513" indent="-163513" algn="l" defTabSz="457200">
                <a:lnSpc>
                  <a:spcPts val="3000"/>
                </a:lnSpc>
                <a:tabLst>
                  <a:tab pos="139700" algn="l"/>
                  <a:tab pos="457200" algn="l"/>
                </a:tabLst>
              </a:pPr>
              <a:r>
                <a:rPr lang="ru-RU" altLang="ru-RU" sz="2400" b="1" dirty="0" smtClean="0">
                  <a:latin typeface="+mn-lt"/>
                  <a:ea typeface="Al Bayan Plain" charset="0"/>
                  <a:cs typeface="Al Bayan Plain" charset="0"/>
                  <a:sym typeface="Al Bayan Plain" charset="0"/>
                </a:rPr>
                <a:t>ЛИСТВЕННИЦА И ЧАЙНЫЙ КУСТ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45785" y="453393"/>
              <a:ext cx="8836762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3513" indent="-163513" defTabSz="457200">
                <a:lnSpc>
                  <a:spcPts val="3000"/>
                </a:lnSpc>
                <a:tabLst>
                  <a:tab pos="139700" algn="l"/>
                  <a:tab pos="457200" algn="l"/>
                </a:tabLst>
              </a:pPr>
              <a:r>
                <a:rPr lang="ru-RU" altLang="ru-RU" sz="2400">
                  <a:solidFill>
                    <a:srgbClr val="FF0080"/>
                  </a:solidFill>
                  <a:ea typeface="Al Bayan Plain" charset="0"/>
                  <a:cs typeface="Al Bayan Plain" charset="0"/>
                  <a:sym typeface="Al Bayan Plain" charset="0"/>
                </a:rPr>
                <a:t>У</a:t>
              </a:r>
              <a:r>
                <a:rPr lang="ru-RU" altLang="ru-RU" sz="2400" smtClean="0">
                  <a:solidFill>
                    <a:srgbClr val="FF0080"/>
                  </a:solidFill>
                  <a:ea typeface="Al Bayan Plain" charset="0"/>
                  <a:cs typeface="Al Bayan Plain" charset="0"/>
                  <a:sym typeface="Al Bayan Plain" charset="0"/>
                </a:rPr>
                <a:t>силение </a:t>
              </a:r>
              <a:r>
                <a:rPr lang="ru-RU" altLang="ru-RU" sz="2400" dirty="0" smtClean="0">
                  <a:solidFill>
                    <a:srgbClr val="FF0080"/>
                  </a:solidFill>
                  <a:ea typeface="Al Bayan Plain" charset="0"/>
                  <a:cs typeface="Al Bayan Plain" charset="0"/>
                  <a:sym typeface="Al Bayan Plain" charset="0"/>
                </a:rPr>
                <a:t>роста волос</a:t>
              </a:r>
              <a:endParaRPr lang="ru-RU" altLang="ru-RU" sz="2400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445785" y="1549479"/>
              <a:ext cx="3788217" cy="441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>
                <a:lnSpc>
                  <a:spcPts val="3000"/>
                </a:lnSpc>
                <a:tabLst>
                  <a:tab pos="139700" algn="l"/>
                  <a:tab pos="457200" algn="l"/>
                </a:tabLst>
              </a:pPr>
              <a:r>
                <a:rPr lang="ru-RU" altLang="ru-RU" sz="1800" i="1" dirty="0" smtClean="0">
                  <a:solidFill>
                    <a:srgbClr val="6F6F6E"/>
                  </a:solidFill>
                  <a:ea typeface="Al Bayan Plain" charset="0"/>
                  <a:cs typeface="Al Bayan Plain" charset="0"/>
                  <a:sym typeface="Al Bayan Plain" charset="0"/>
                </a:rPr>
                <a:t>Активатор </a:t>
              </a:r>
              <a:r>
                <a:rPr lang="ru-RU" altLang="ru-RU" sz="1800" i="1" dirty="0">
                  <a:solidFill>
                    <a:srgbClr val="6F6F6E"/>
                  </a:solidFill>
                  <a:ea typeface="Al Bayan Plain" charset="0"/>
                  <a:cs typeface="Al Bayan Plain" charset="0"/>
                  <a:sym typeface="Al Bayan Plain" charset="0"/>
                </a:rPr>
                <a:t>роста ресниц и бровей.</a:t>
              </a:r>
            </a:p>
          </p:txBody>
        </p:sp>
      </p:grpSp>
      <p:sp>
        <p:nvSpPr>
          <p:cNvPr id="16" name="object 4"/>
          <p:cNvSpPr txBox="1"/>
          <p:nvPr/>
        </p:nvSpPr>
        <p:spPr>
          <a:xfrm>
            <a:off x="5307667" y="4730621"/>
            <a:ext cx="234569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В коробке: </a:t>
            </a:r>
            <a:r>
              <a:rPr lang="ru-RU" sz="1400" b="1" dirty="0" smtClean="0">
                <a:solidFill>
                  <a:srgbClr val="1D1D1B"/>
                </a:solidFill>
                <a:latin typeface="+mj-lt"/>
                <a:cs typeface="BlissPro-Light"/>
              </a:rPr>
              <a:t>21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шт</a:t>
            </a:r>
            <a:endParaRPr sz="1400" b="1" dirty="0">
              <a:latin typeface="+mj-lt"/>
              <a:cs typeface="BlissPro-Medium"/>
            </a:endParaRPr>
          </a:p>
          <a:p>
            <a:pPr marL="12700" marR="5080"/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Штрих код: </a:t>
            </a:r>
            <a:r>
              <a:rPr lang="ru-RU" sz="1400" b="1" dirty="0"/>
              <a:t>4680003062203</a:t>
            </a:r>
          </a:p>
          <a:p>
            <a:pPr marL="12700" marR="508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Страна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производитель:</a:t>
            </a:r>
            <a:r>
              <a:rPr sz="1400" spc="-100" dirty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Россия</a:t>
            </a:r>
            <a:r>
              <a:rPr sz="1400" dirty="0">
                <a:solidFill>
                  <a:srgbClr val="1D1D1B"/>
                </a:solidFill>
                <a:latin typeface="+mj-lt"/>
                <a:cs typeface="BlissPro-Medium"/>
              </a:rPr>
              <a:t> 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Срок годности: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36</a:t>
            </a:r>
            <a:r>
              <a:rPr sz="1400" b="1" spc="-100" dirty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месяцев</a:t>
            </a:r>
            <a:endParaRPr sz="1400" b="1" dirty="0">
              <a:latin typeface="+mj-lt"/>
              <a:cs typeface="BlissPro-Medium"/>
            </a:endParaRPr>
          </a:p>
          <a:p>
            <a:pPr marL="1270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Объем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: </a:t>
            </a:r>
            <a:r>
              <a:rPr lang="en-US" sz="1400" b="1" dirty="0">
                <a:solidFill>
                  <a:srgbClr val="1D1D1B"/>
                </a:solidFill>
                <a:latin typeface="+mj-lt"/>
                <a:cs typeface="BlissPro-Light"/>
              </a:rPr>
              <a:t>2</a:t>
            </a:r>
            <a:r>
              <a:rPr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0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мл</a:t>
            </a:r>
            <a:endParaRPr sz="1400" b="1" dirty="0">
              <a:latin typeface="+mj-lt"/>
              <a:cs typeface="BlissPro-Medium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138" y="4723666"/>
            <a:ext cx="4129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Тип кожи: </a:t>
            </a:r>
            <a:r>
              <a:rPr lang="ru-RU" sz="1400" dirty="0"/>
              <a:t>любой</a:t>
            </a:r>
          </a:p>
          <a:p>
            <a:r>
              <a:rPr lang="ru-RU" sz="1400" b="1" dirty="0"/>
              <a:t>Применение: </a:t>
            </a:r>
            <a:r>
              <a:rPr lang="ru-RU" sz="1400" dirty="0"/>
              <a:t>нанести 2-3 капли до сыворотки, крема или маски. </a:t>
            </a:r>
            <a:r>
              <a:rPr lang="ru-RU" sz="1400" dirty="0" smtClean="0"/>
              <a:t>Или </a:t>
            </a:r>
            <a:r>
              <a:rPr lang="ru-RU" sz="1400" dirty="0"/>
              <a:t>добавить 2-3 капли в любое средство ухода (смешать в ладони </a:t>
            </a:r>
            <a:r>
              <a:rPr lang="ru-RU" sz="1400" dirty="0" smtClean="0"/>
              <a:t>перед </a:t>
            </a:r>
            <a:r>
              <a:rPr lang="ru-RU" sz="1400" dirty="0"/>
              <a:t>нанесением на кожу).</a:t>
            </a:r>
          </a:p>
          <a:p>
            <a:endParaRPr lang="ru-RU" sz="1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57" y="1991267"/>
            <a:ext cx="2743204" cy="51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3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/>
          <p:nvPr/>
        </p:nvSpPr>
        <p:spPr>
          <a:xfrm>
            <a:off x="4641668" y="5440178"/>
            <a:ext cx="1408601" cy="241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735" algn="ctr">
              <a:lnSpc>
                <a:spcPct val="107200"/>
              </a:lnSpc>
              <a:spcBef>
                <a:spcPts val="100"/>
              </a:spcBef>
            </a:pPr>
            <a:r>
              <a:rPr sz="1400" dirty="0" smtClean="0">
                <a:solidFill>
                  <a:srgbClr val="1A1B1F"/>
                </a:solidFill>
                <a:latin typeface="+mj-lt"/>
                <a:cs typeface="BlissPro-Light"/>
              </a:rPr>
              <a:t>teana</a:t>
            </a:r>
            <a:r>
              <a:rPr sz="1400" dirty="0">
                <a:solidFill>
                  <a:srgbClr val="1A1B1F"/>
                </a:solidFill>
                <a:latin typeface="+mj-lt"/>
                <a:cs typeface="BlissPro-Light"/>
              </a:rPr>
              <a:t>-team.ru</a:t>
            </a:r>
            <a:endParaRPr sz="1400" dirty="0">
              <a:latin typeface="+mj-lt"/>
              <a:cs typeface="BlissPro-Light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2679855" y="5325975"/>
            <a:ext cx="1330960" cy="48323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20"/>
              </a:spcBef>
            </a:pPr>
            <a:r>
              <a:rPr sz="1400" dirty="0">
                <a:solidFill>
                  <a:srgbClr val="1A1B1F"/>
                </a:solidFill>
                <a:latin typeface="+mj-lt"/>
                <a:cs typeface="BlissPro-Light"/>
              </a:rPr>
              <a:t>+7 495</a:t>
            </a:r>
            <a:r>
              <a:rPr sz="1400" spc="-100" dirty="0">
                <a:solidFill>
                  <a:srgbClr val="1A1B1F"/>
                </a:solidFill>
                <a:latin typeface="+mj-lt"/>
                <a:cs typeface="BlissPro-Light"/>
              </a:rPr>
              <a:t> </a:t>
            </a:r>
            <a:r>
              <a:rPr sz="1400" dirty="0">
                <a:solidFill>
                  <a:srgbClr val="1A1B1F"/>
                </a:solidFill>
                <a:latin typeface="+mj-lt"/>
                <a:cs typeface="BlissPro-Light"/>
              </a:rPr>
              <a:t>150-03-63</a:t>
            </a:r>
            <a:endParaRPr sz="1400" dirty="0">
              <a:latin typeface="+mj-lt"/>
              <a:cs typeface="BlissPro-Light"/>
            </a:endParaRPr>
          </a:p>
          <a:p>
            <a:pPr marL="13970" algn="ctr">
              <a:lnSpc>
                <a:spcPct val="100000"/>
              </a:lnSpc>
              <a:spcBef>
                <a:spcPts val="120"/>
              </a:spcBef>
            </a:pPr>
            <a:r>
              <a:rPr sz="1400" dirty="0">
                <a:solidFill>
                  <a:srgbClr val="1A1B1F"/>
                </a:solidFill>
                <a:latin typeface="+mj-lt"/>
                <a:cs typeface="BlissPro-Light"/>
              </a:rPr>
              <a:t>+8 800</a:t>
            </a:r>
            <a:r>
              <a:rPr sz="1400" spc="-100" dirty="0">
                <a:solidFill>
                  <a:srgbClr val="1A1B1F"/>
                </a:solidFill>
                <a:latin typeface="+mj-lt"/>
                <a:cs typeface="BlissPro-Light"/>
              </a:rPr>
              <a:t> </a:t>
            </a:r>
            <a:r>
              <a:rPr sz="1400" dirty="0">
                <a:solidFill>
                  <a:srgbClr val="1A1B1F"/>
                </a:solidFill>
                <a:latin typeface="+mj-lt"/>
                <a:cs typeface="BlissPro-Light"/>
              </a:rPr>
              <a:t>775-36-91</a:t>
            </a:r>
            <a:endParaRPr sz="1400" dirty="0">
              <a:latin typeface="+mj-lt"/>
              <a:cs typeface="BlissPro-Light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6574742" y="5325975"/>
            <a:ext cx="1839882" cy="47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75" algn="ctr">
              <a:lnSpc>
                <a:spcPct val="107200"/>
              </a:lnSpc>
              <a:spcBef>
                <a:spcPts val="100"/>
              </a:spcBef>
            </a:pPr>
            <a:r>
              <a:rPr sz="1400" dirty="0">
                <a:solidFill>
                  <a:srgbClr val="1A1B1F"/>
                </a:solidFill>
                <a:latin typeface="+mj-lt"/>
                <a:cs typeface="BlissPro-Light"/>
                <a:hlinkClick r:id="rId2"/>
              </a:rPr>
              <a:t>sales@teana-labs.ru </a:t>
            </a:r>
            <a:r>
              <a:rPr sz="1400" dirty="0" smtClean="0">
                <a:solidFill>
                  <a:srgbClr val="1A1B1F"/>
                </a:solidFill>
                <a:latin typeface="+mj-lt"/>
                <a:cs typeface="BlissPro-Light"/>
                <a:hlinkClick r:id="rId3"/>
              </a:rPr>
              <a:t>salon</a:t>
            </a:r>
            <a:r>
              <a:rPr sz="1400" dirty="0">
                <a:solidFill>
                  <a:srgbClr val="1A1B1F"/>
                </a:solidFill>
                <a:latin typeface="+mj-lt"/>
                <a:cs typeface="BlissPro-Light"/>
                <a:hlinkClick r:id="rId3"/>
              </a:rPr>
              <a:t>@teana-l</a:t>
            </a:r>
            <a:r>
              <a:rPr sz="1400" spc="65" dirty="0">
                <a:solidFill>
                  <a:srgbClr val="1A1B1F"/>
                </a:solidFill>
                <a:latin typeface="+mj-lt"/>
                <a:cs typeface="BlissPro-Light"/>
                <a:hlinkClick r:id="rId3"/>
              </a:rPr>
              <a:t>a</a:t>
            </a:r>
            <a:r>
              <a:rPr sz="1400" dirty="0">
                <a:solidFill>
                  <a:srgbClr val="1A1B1F"/>
                </a:solidFill>
                <a:latin typeface="+mj-lt"/>
                <a:cs typeface="BlissPro-Light"/>
                <a:hlinkClick r:id="rId3"/>
              </a:rPr>
              <a:t>bs.ru</a:t>
            </a:r>
            <a:endParaRPr sz="1400" dirty="0">
              <a:latin typeface="+mj-lt"/>
              <a:cs typeface="BlissPro-Light"/>
            </a:endParaRPr>
          </a:p>
        </p:txBody>
      </p:sp>
      <p:pic>
        <p:nvPicPr>
          <p:cNvPr id="11" name="Изображение 10" descr="Logo_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727" y="1866707"/>
            <a:ext cx="2090928" cy="9540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727" y="3360162"/>
            <a:ext cx="20002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4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Изображение 65" descr="Logo_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11" y="6345725"/>
            <a:ext cx="1234440" cy="762000"/>
          </a:xfrm>
          <a:prstGeom prst="rect">
            <a:avLst/>
          </a:prstGeom>
        </p:spPr>
      </p:pic>
      <p:sp>
        <p:nvSpPr>
          <p:cNvPr id="67" name="Прямоугольник 66"/>
          <p:cNvSpPr/>
          <p:nvPr/>
        </p:nvSpPr>
        <p:spPr>
          <a:xfrm>
            <a:off x="513412" y="503888"/>
            <a:ext cx="46312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200" dirty="0" smtClean="0">
                <a:solidFill>
                  <a:srgbClr val="92D050"/>
                </a:solidFill>
              </a:rPr>
              <a:t>КАК И С ЧЕМ СОЧЕТАТЬ БУСТЕРЫ</a:t>
            </a:r>
            <a:endParaRPr lang="ru-RU" sz="1600" kern="1200" dirty="0">
              <a:solidFill>
                <a:srgbClr val="92D050"/>
              </a:solidFill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565303"/>
            <a:ext cx="2088469" cy="4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" name="Прямоугольник 114"/>
          <p:cNvSpPr/>
          <p:nvPr/>
        </p:nvSpPr>
        <p:spPr>
          <a:xfrm>
            <a:off x="2838915" y="1385350"/>
            <a:ext cx="972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kern="1200" dirty="0" smtClean="0">
                <a:solidFill>
                  <a:srgbClr val="6F6F6E"/>
                </a:solidFill>
              </a:rPr>
              <a:t>БУСТЕР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838915" y="2229721"/>
            <a:ext cx="972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kern="1200" dirty="0" smtClean="0">
                <a:solidFill>
                  <a:srgbClr val="6F6F6E"/>
                </a:solidFill>
              </a:rPr>
              <a:t>БУСТЕР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5074923" y="2989337"/>
            <a:ext cx="972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kern="1200" dirty="0" smtClean="0">
                <a:solidFill>
                  <a:srgbClr val="6F6F6E"/>
                </a:solidFill>
              </a:rPr>
              <a:t>БУСТЕР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838915" y="5619727"/>
            <a:ext cx="972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kern="1200" dirty="0" smtClean="0">
                <a:solidFill>
                  <a:srgbClr val="6F6F6E"/>
                </a:solidFill>
              </a:rPr>
              <a:t>БУСТЕР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2838915" y="6454821"/>
            <a:ext cx="972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kern="1200" dirty="0" smtClean="0">
                <a:solidFill>
                  <a:srgbClr val="6F6F6E"/>
                </a:solidFill>
              </a:rPr>
              <a:t>БУСТЕР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5074923" y="1403256"/>
            <a:ext cx="1492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6F6F6E"/>
                </a:solidFill>
              </a:rPr>
              <a:t>СЫВОРОТКА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5074923" y="2229721"/>
            <a:ext cx="1492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6F6F6E"/>
                </a:solidFill>
              </a:rPr>
              <a:t>СЫВОРОТКА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453599" y="4772139"/>
            <a:ext cx="935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6F6F6E"/>
                </a:solidFill>
              </a:rPr>
              <a:t>КРЕМ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5453599" y="5620938"/>
            <a:ext cx="935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6F6F6E"/>
                </a:solidFill>
              </a:rPr>
              <a:t>МАСКА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453599" y="6472727"/>
            <a:ext cx="1508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6F6F6E"/>
                </a:solidFill>
              </a:rPr>
              <a:t>МАКИЯЖ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7626508" y="1385350"/>
            <a:ext cx="935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6F6F6E"/>
                </a:solidFill>
              </a:rPr>
              <a:t>КРЕМ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7626508" y="2229721"/>
            <a:ext cx="935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6F6F6E"/>
                </a:solidFill>
              </a:rPr>
              <a:t>МАСКА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6583331" y="1382885"/>
            <a:ext cx="325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kern="1200" dirty="0" smtClean="0">
                <a:solidFill>
                  <a:srgbClr val="6F6F6E"/>
                </a:solidFill>
              </a:rPr>
              <a:t>+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6583331" y="2220405"/>
            <a:ext cx="325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kern="1200" dirty="0" smtClean="0">
                <a:solidFill>
                  <a:srgbClr val="6F6F6E"/>
                </a:solidFill>
              </a:rPr>
              <a:t>+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4286983" y="4761693"/>
            <a:ext cx="325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kern="1200" dirty="0" smtClean="0">
                <a:solidFill>
                  <a:srgbClr val="6F6F6E"/>
                </a:solidFill>
              </a:rPr>
              <a:t>+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4286983" y="5585085"/>
            <a:ext cx="325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kern="1200" dirty="0" smtClean="0">
                <a:solidFill>
                  <a:srgbClr val="6F6F6E"/>
                </a:solidFill>
              </a:rPr>
              <a:t>+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4286983" y="6471249"/>
            <a:ext cx="325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kern="1200" dirty="0" smtClean="0">
                <a:solidFill>
                  <a:srgbClr val="6F6F6E"/>
                </a:solidFill>
              </a:rPr>
              <a:t>+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38915" y="3051757"/>
            <a:ext cx="1492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6F6F6E"/>
                </a:solidFill>
              </a:rPr>
              <a:t>СЫВОРОТКА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38915" y="3853433"/>
            <a:ext cx="1492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6F6F6E"/>
                </a:solidFill>
              </a:rPr>
              <a:t>СЫВОРОТКА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286983" y="3042873"/>
            <a:ext cx="325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kern="1200" dirty="0" smtClean="0">
                <a:solidFill>
                  <a:srgbClr val="6F6F6E"/>
                </a:solidFill>
              </a:rPr>
              <a:t>+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86983" y="3781425"/>
            <a:ext cx="325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kern="1200" dirty="0" smtClean="0">
                <a:solidFill>
                  <a:srgbClr val="6F6F6E"/>
                </a:solidFill>
              </a:rPr>
              <a:t>+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049832" y="2994348"/>
            <a:ext cx="935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6F6F6E"/>
                </a:solidFill>
              </a:rPr>
              <a:t>КРЕМ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976257" y="3025808"/>
            <a:ext cx="325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kern="1200" dirty="0" smtClean="0">
                <a:solidFill>
                  <a:srgbClr val="6F6F6E"/>
                </a:solidFill>
              </a:rPr>
              <a:t>+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049832" y="3795046"/>
            <a:ext cx="935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6F6F6E"/>
                </a:solidFill>
              </a:rPr>
              <a:t>МАСКА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974377" y="3769836"/>
            <a:ext cx="325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kern="1200" dirty="0" smtClean="0">
                <a:solidFill>
                  <a:srgbClr val="6F6F6E"/>
                </a:solidFill>
              </a:rPr>
              <a:t>+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074923" y="3787611"/>
            <a:ext cx="972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kern="1200" dirty="0" smtClean="0">
                <a:solidFill>
                  <a:srgbClr val="6F6F6E"/>
                </a:solidFill>
              </a:rPr>
              <a:t>БУСТЕР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45956" y="4772139"/>
            <a:ext cx="972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kern="1200" dirty="0" smtClean="0">
                <a:solidFill>
                  <a:srgbClr val="6F6F6E"/>
                </a:solidFill>
              </a:rPr>
              <a:t>БУСТЕР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286983" y="2269257"/>
            <a:ext cx="325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kern="1200" dirty="0" smtClean="0">
                <a:solidFill>
                  <a:srgbClr val="6F6F6E"/>
                </a:solidFill>
              </a:rPr>
              <a:t>+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286983" y="1333153"/>
            <a:ext cx="325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kern="1200" dirty="0" smtClean="0">
                <a:solidFill>
                  <a:srgbClr val="6F6F6E"/>
                </a:solidFill>
              </a:rPr>
              <a:t>+</a:t>
            </a:r>
            <a:endParaRPr lang="ru-RU" sz="1800" kern="1200" dirty="0">
              <a:solidFill>
                <a:srgbClr val="6F6F6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21" y="1196981"/>
            <a:ext cx="214320" cy="70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21" y="2007053"/>
            <a:ext cx="214320" cy="70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29" y="2827337"/>
            <a:ext cx="214320" cy="70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29" y="3674353"/>
            <a:ext cx="214320" cy="70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21" y="4519977"/>
            <a:ext cx="214320" cy="70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21" y="5385953"/>
            <a:ext cx="214320" cy="70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21" y="6213105"/>
            <a:ext cx="214320" cy="70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50" y="1254177"/>
            <a:ext cx="180479" cy="63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50" y="2053233"/>
            <a:ext cx="180479" cy="63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42" y="2935801"/>
            <a:ext cx="180479" cy="63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42" y="3748241"/>
            <a:ext cx="180479" cy="63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32" y="2276172"/>
            <a:ext cx="339584" cy="29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63" y="5672105"/>
            <a:ext cx="339584" cy="29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747" y="3846077"/>
            <a:ext cx="339584" cy="29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765" y="1304284"/>
            <a:ext cx="196517" cy="47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63" y="2917329"/>
            <a:ext cx="196517" cy="47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35" y="4708293"/>
            <a:ext cx="196517" cy="47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27" y="6397584"/>
            <a:ext cx="380476" cy="48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7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Logo_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8" y="6319736"/>
            <a:ext cx="1234440" cy="762000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539501" y="636518"/>
            <a:ext cx="7496135" cy="32489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263" indent="-68263" algn="l" defTabSz="447675">
              <a:lnSpc>
                <a:spcPts val="2400"/>
              </a:lnSpc>
            </a:pPr>
            <a:r>
              <a:rPr lang="ru-RU" altLang="ru-RU" sz="2400" dirty="0">
                <a:solidFill>
                  <a:srgbClr val="92D050"/>
                </a:solidFill>
                <a:latin typeface="+mn-lt"/>
                <a:ea typeface="Al Bayan Plain" charset="0"/>
                <a:cs typeface="Al Bayan Plain" charset="0"/>
                <a:sym typeface="Al Bayan Plain" charset="0"/>
              </a:rPr>
              <a:t>Почему бустеры </a:t>
            </a:r>
            <a:r>
              <a:rPr lang="ru-RU" altLang="ru-RU" sz="2400" dirty="0" err="1">
                <a:solidFill>
                  <a:srgbClr val="92D050"/>
                </a:solidFill>
                <a:latin typeface="+mn-lt"/>
                <a:ea typeface="Al Bayan Plain" charset="0"/>
                <a:cs typeface="Al Bayan Plain" charset="0"/>
                <a:sym typeface="Al Bayan Plain" charset="0"/>
              </a:rPr>
              <a:t>Teana</a:t>
            </a:r>
            <a:r>
              <a:rPr lang="ru-RU" altLang="ru-RU" sz="2400" dirty="0">
                <a:solidFill>
                  <a:srgbClr val="92D050"/>
                </a:solidFill>
                <a:latin typeface="+mn-lt"/>
                <a:ea typeface="Al Bayan Plain" charset="0"/>
                <a:cs typeface="Al Bayan Plain" charset="0"/>
                <a:sym typeface="Al Bayan Plain" charset="0"/>
              </a:rPr>
              <a:t> — прорыв </a:t>
            </a:r>
            <a:r>
              <a:rPr lang="ru-RU" altLang="ru-RU" sz="2400" dirty="0" smtClean="0">
                <a:solidFill>
                  <a:srgbClr val="92D050"/>
                </a:solidFill>
                <a:latin typeface="+mn-lt"/>
                <a:ea typeface="Al Bayan Plain" charset="0"/>
                <a:cs typeface="Al Bayan Plain" charset="0"/>
                <a:sym typeface="Al Bayan Plain" charset="0"/>
              </a:rPr>
              <a:t>в косметологии</a:t>
            </a:r>
            <a:r>
              <a:rPr lang="ru-RU" altLang="ru-RU" sz="2400" dirty="0">
                <a:solidFill>
                  <a:srgbClr val="92D050"/>
                </a:solidFill>
                <a:latin typeface="+mn-lt"/>
                <a:ea typeface="Al Bayan Plain" charset="0"/>
                <a:cs typeface="Al Bayan Plain" charset="0"/>
                <a:sym typeface="Al Bayan Plain" charset="0"/>
              </a:rPr>
              <a:t>?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7511898" y="4366937"/>
            <a:ext cx="25140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263" indent="-68263" algn="ctr" defTabSz="447675">
              <a:spcBef>
                <a:spcPct val="0"/>
              </a:spcBef>
            </a:pPr>
            <a:r>
              <a:rPr lang="ru-RU" altLang="ru-RU" sz="1400" b="1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Красота без реактивности кожи!</a:t>
            </a:r>
            <a:endParaRPr lang="ru-RU" altLang="ru-RU" sz="1400" dirty="0">
              <a:solidFill>
                <a:srgbClr val="FF0080"/>
              </a:solidFill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7438291" y="4704568"/>
            <a:ext cx="2661285" cy="1105431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68263" indent="-68263" algn="ctr" defTabSz="447675">
              <a:spcBef>
                <a:spcPct val="0"/>
              </a:spcBef>
            </a:pPr>
            <a:r>
              <a:rPr lang="ru-RU" altLang="ru-RU" sz="1400" b="1" dirty="0" err="1">
                <a:ea typeface="Al Bayan Plain" charset="0"/>
                <a:cs typeface="Al Bayan Plain" charset="0"/>
                <a:sym typeface="Al Bayan Plain" charset="0"/>
              </a:rPr>
              <a:t>Mariliance</a:t>
            </a:r>
            <a:r>
              <a:rPr lang="ru-RU" altLang="ru-RU" sz="1400" b="1" dirty="0">
                <a:ea typeface="Al Bayan Plain" charset="0"/>
                <a:cs typeface="Al Bayan Plain" charset="0"/>
                <a:sym typeface="Al Bayan Plain" charset="0"/>
              </a:rPr>
              <a:t>™</a:t>
            </a:r>
            <a:r>
              <a:rPr lang="ru-RU" altLang="ru-RU" sz="1400" dirty="0">
                <a:ea typeface="Al Bayan Plain" charset="0"/>
                <a:cs typeface="Al Bayan Plain" charset="0"/>
                <a:sym typeface="Al Bayan Plain" charset="0"/>
              </a:rPr>
              <a:t> — экстракт морской красной водоросли, который снижает чувствительность кожи до 89% за 28 дней, обеспечивая исключительный комфорт.  </a:t>
            </a:r>
            <a:endParaRPr lang="ru-RU" altLang="ru-RU" sz="1800" dirty="0"/>
          </a:p>
        </p:txBody>
      </p:sp>
      <p:sp>
        <p:nvSpPr>
          <p:cNvPr id="8" name="object 6"/>
          <p:cNvSpPr txBox="1"/>
          <p:nvPr/>
        </p:nvSpPr>
        <p:spPr>
          <a:xfrm>
            <a:off x="4249886" y="4366937"/>
            <a:ext cx="223179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263" indent="-68263" algn="ctr" defTabSz="447675">
              <a:spcBef>
                <a:spcPct val="0"/>
              </a:spcBef>
            </a:pPr>
            <a:r>
              <a:rPr lang="ru-RU" altLang="ru-RU" sz="1400" b="1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Красота </a:t>
            </a:r>
            <a:r>
              <a:rPr lang="ru-RU" altLang="ru-RU" sz="1400" b="1" dirty="0" smtClean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без стресса</a:t>
            </a:r>
            <a:r>
              <a:rPr lang="ru-RU" altLang="ru-RU" sz="1400" b="1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!</a:t>
            </a:r>
            <a:endParaRPr lang="ru-RU" altLang="ru-RU" sz="1400" dirty="0">
              <a:solidFill>
                <a:srgbClr val="FF0080"/>
              </a:solidFill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3864006" y="4719858"/>
            <a:ext cx="300355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263" indent="-68263" algn="ctr" defTabSz="447675">
              <a:spcBef>
                <a:spcPct val="0"/>
              </a:spcBef>
            </a:pPr>
            <a:r>
              <a:rPr lang="ru-RU" altLang="ru-RU" sz="1400" b="1" dirty="0" err="1">
                <a:ea typeface="Al Bayan Plain" charset="0"/>
                <a:cs typeface="Al Bayan Plain" charset="0"/>
                <a:sym typeface="Al Bayan Plain" charset="0"/>
              </a:rPr>
              <a:t>Neurophroline</a:t>
            </a:r>
            <a:r>
              <a:rPr lang="ru-RU" altLang="ru-RU" sz="1400" b="1" dirty="0">
                <a:ea typeface="Al Bayan Plain" charset="0"/>
                <a:cs typeface="Al Bayan Plain" charset="0"/>
                <a:sym typeface="Al Bayan Plain" charset="0"/>
              </a:rPr>
              <a:t>™</a:t>
            </a:r>
            <a:r>
              <a:rPr lang="ru-RU" altLang="ru-RU" sz="1400" dirty="0">
                <a:ea typeface="Al Bayan Plain" charset="0"/>
                <a:cs typeface="Al Bayan Plain" charset="0"/>
                <a:sym typeface="Al Bayan Plain" charset="0"/>
              </a:rPr>
              <a:t> — снижает негативное воздействие на кожу главного гормона стресса кортизола на </a:t>
            </a:r>
            <a:r>
              <a:rPr lang="ru-RU" altLang="ru-RU" sz="1400" dirty="0" smtClean="0">
                <a:ea typeface="Al Bayan Plain" charset="0"/>
                <a:cs typeface="Al Bayan Plain" charset="0"/>
                <a:sym typeface="Al Bayan Plain" charset="0"/>
              </a:rPr>
              <a:t>70%</a:t>
            </a:r>
          </a:p>
          <a:p>
            <a:pPr marL="68263" indent="-68263" algn="ctr" defTabSz="447675">
              <a:spcBef>
                <a:spcPct val="0"/>
              </a:spcBef>
            </a:pPr>
            <a:r>
              <a:rPr lang="ru-RU" altLang="ru-RU" sz="1400" dirty="0" smtClean="0">
                <a:ea typeface="Al Bayan Plain" charset="0"/>
                <a:cs typeface="Al Bayan Plain" charset="0"/>
                <a:sym typeface="Al Bayan Plain" charset="0"/>
              </a:rPr>
              <a:t>и   </a:t>
            </a:r>
            <a:r>
              <a:rPr lang="ru-RU" altLang="ru-RU" sz="1400" dirty="0">
                <a:ea typeface="Al Bayan Plain" charset="0"/>
                <a:cs typeface="Al Bayan Plain" charset="0"/>
                <a:sym typeface="Al Bayan Plain" charset="0"/>
              </a:rPr>
              <a:t>увеличивает синтез «гормона </a:t>
            </a:r>
            <a:r>
              <a:rPr lang="ru-RU" altLang="ru-RU" sz="1400" dirty="0" smtClean="0">
                <a:ea typeface="Al Bayan Plain" charset="0"/>
                <a:cs typeface="Al Bayan Plain" charset="0"/>
                <a:sym typeface="Al Bayan Plain" charset="0"/>
              </a:rPr>
              <a:t>счастья» </a:t>
            </a:r>
            <a:r>
              <a:rPr lang="ru-RU" altLang="ru-RU" sz="1400" dirty="0" err="1">
                <a:ea typeface="Al Bayan Plain" charset="0"/>
                <a:cs typeface="Al Bayan Plain" charset="0"/>
                <a:sym typeface="Al Bayan Plain" charset="0"/>
              </a:rPr>
              <a:t>эндорфина</a:t>
            </a:r>
            <a:r>
              <a:rPr lang="ru-RU" altLang="ru-RU" sz="1400" dirty="0">
                <a:ea typeface="Al Bayan Plain" charset="0"/>
                <a:cs typeface="Al Bayan Plain" charset="0"/>
                <a:sym typeface="Al Bayan Plain" charset="0"/>
              </a:rPr>
              <a:t> на 163% —&gt; цвет и тон кожи заметно улучшаются  всего за 14 дней. </a:t>
            </a:r>
          </a:p>
        </p:txBody>
      </p:sp>
      <p:sp>
        <p:nvSpPr>
          <p:cNvPr id="11" name="object 9"/>
          <p:cNvSpPr txBox="1"/>
          <p:nvPr/>
        </p:nvSpPr>
        <p:spPr>
          <a:xfrm>
            <a:off x="919282" y="4366937"/>
            <a:ext cx="214302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263" indent="-68263" algn="ctr" defTabSz="447675">
              <a:spcBef>
                <a:spcPct val="0"/>
              </a:spcBef>
            </a:pPr>
            <a:r>
              <a:rPr lang="ru-RU" altLang="ru-RU" sz="1400" b="1" dirty="0">
                <a:solidFill>
                  <a:srgbClr val="FF0080"/>
                </a:solidFill>
                <a:latin typeface="Al Bayan Plain" charset="0"/>
                <a:ea typeface="Al Bayan Plain" charset="0"/>
                <a:cs typeface="Al Bayan Plain" charset="0"/>
                <a:sym typeface="Al Bayan Plain" charset="0"/>
              </a:rPr>
              <a:t>Красота </a:t>
            </a:r>
            <a:r>
              <a:rPr lang="ru-RU" altLang="ru-RU" sz="1400" b="1" dirty="0" smtClean="0">
                <a:solidFill>
                  <a:srgbClr val="FF0080"/>
                </a:solidFill>
                <a:latin typeface="Al Bayan Plain" charset="0"/>
                <a:ea typeface="Al Bayan Plain" charset="0"/>
                <a:cs typeface="Al Bayan Plain" charset="0"/>
                <a:sym typeface="Al Bayan Plain" charset="0"/>
              </a:rPr>
              <a:t>без </a:t>
            </a:r>
            <a:r>
              <a:rPr lang="ru-RU" altLang="ru-RU" sz="1400" b="1" dirty="0" smtClean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морщин</a:t>
            </a:r>
            <a:r>
              <a:rPr lang="ru-RU" altLang="ru-RU" sz="1400" b="1" dirty="0">
                <a:solidFill>
                  <a:srgbClr val="FF0080"/>
                </a:solidFill>
                <a:latin typeface="Al Bayan Plain" charset="0"/>
                <a:ea typeface="Al Bayan Plain" charset="0"/>
                <a:cs typeface="Al Bayan Plain" charset="0"/>
                <a:sym typeface="Al Bayan Plain" charset="0"/>
              </a:rPr>
              <a:t>!</a:t>
            </a:r>
            <a:endParaRPr lang="ru-RU" altLang="ru-RU" sz="1400" dirty="0">
              <a:solidFill>
                <a:srgbClr val="FF0080"/>
              </a:solidFill>
              <a:latin typeface="Al Bayan Plain" charset="0"/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539501" y="4719680"/>
            <a:ext cx="290258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263" indent="-68263" algn="ctr" defTabSz="447675">
              <a:spcBef>
                <a:spcPct val="0"/>
              </a:spcBef>
            </a:pPr>
            <a:r>
              <a:rPr lang="ru-RU" altLang="ru-RU" sz="1400" b="1" dirty="0">
                <a:ea typeface="Al Bayan Plain" charset="0"/>
                <a:cs typeface="Al Bayan Plain" charset="0"/>
                <a:sym typeface="Al Bayan Plain" charset="0"/>
              </a:rPr>
              <a:t>XEP™-018</a:t>
            </a:r>
            <a:r>
              <a:rPr lang="ru-RU" altLang="ru-RU" sz="1400" dirty="0">
                <a:ea typeface="Al Bayan Plain" charset="0"/>
                <a:cs typeface="Al Bayan Plain" charset="0"/>
                <a:sym typeface="Al Bayan Plain" charset="0"/>
              </a:rPr>
              <a:t> — мощный омолаживающий пептид из яда морской конической улитки. Мгновенно расслабляет мышцы, разглаживая кожу уже через 2 часа.  </a:t>
            </a:r>
          </a:p>
        </p:txBody>
      </p:sp>
      <p:sp>
        <p:nvSpPr>
          <p:cNvPr id="14" name="object 12"/>
          <p:cNvSpPr/>
          <p:nvPr/>
        </p:nvSpPr>
        <p:spPr>
          <a:xfrm>
            <a:off x="3603082" y="4364845"/>
            <a:ext cx="45719" cy="1943438"/>
          </a:xfrm>
          <a:custGeom>
            <a:avLst/>
            <a:gdLst/>
            <a:ahLst/>
            <a:cxnLst/>
            <a:rect l="l" t="t" r="r" b="b"/>
            <a:pathLst>
              <a:path h="4320540">
                <a:moveTo>
                  <a:pt x="0" y="0"/>
                </a:moveTo>
                <a:lnTo>
                  <a:pt x="0" y="4320006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565303"/>
            <a:ext cx="2088469" cy="4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bject 10"/>
          <p:cNvSpPr txBox="1"/>
          <p:nvPr/>
        </p:nvSpPr>
        <p:spPr>
          <a:xfrm>
            <a:off x="518498" y="1404743"/>
            <a:ext cx="9344653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 defTabSz="447675">
              <a:lnSpc>
                <a:spcPts val="1400"/>
              </a:lnSpc>
              <a:spcBef>
                <a:spcPct val="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ru-RU" altLang="ru-RU" sz="1400" dirty="0" smtClean="0">
                <a:ea typeface="Al Bayan Plain" charset="0"/>
                <a:cs typeface="Al Bayan Plain" charset="0"/>
                <a:sym typeface="Al Bayan Plain" charset="0"/>
              </a:rPr>
              <a:t>Принципиально </a:t>
            </a:r>
            <a:r>
              <a:rPr lang="ru-RU" altLang="ru-RU" sz="1400" dirty="0">
                <a:ea typeface="Al Bayan Plain" charset="0"/>
                <a:cs typeface="Al Bayan Plain" charset="0"/>
                <a:sym typeface="Al Bayan Plain" charset="0"/>
              </a:rPr>
              <a:t>новая технология восстановления и омоложения кожи — </a:t>
            </a:r>
            <a:r>
              <a:rPr lang="ru-RU" altLang="ru-RU" sz="1400" dirty="0" smtClean="0">
                <a:ea typeface="Al Bayan Plain" charset="0"/>
                <a:cs typeface="Al Bayan Plain" charset="0"/>
                <a:sym typeface="Al Bayan Plain" charset="0"/>
              </a:rPr>
              <a:t>путем воздействия </a:t>
            </a:r>
            <a:r>
              <a:rPr lang="ru-RU" altLang="ru-RU" sz="1400" dirty="0">
                <a:ea typeface="Al Bayan Plain" charset="0"/>
                <a:cs typeface="Al Bayan Plain" charset="0"/>
                <a:sym typeface="Al Bayan Plain" charset="0"/>
              </a:rPr>
              <a:t>на </a:t>
            </a:r>
            <a:r>
              <a:rPr lang="ru-RU" altLang="ru-RU" sz="1400" dirty="0" smtClean="0">
                <a:ea typeface="Al Bayan Plain" charset="0"/>
                <a:cs typeface="Al Bayan Plain" charset="0"/>
                <a:sym typeface="Al Bayan Plain" charset="0"/>
              </a:rPr>
              <a:t>ее </a:t>
            </a:r>
            <a:r>
              <a:rPr lang="ru-RU" altLang="ru-RU" sz="1400" dirty="0" err="1" smtClean="0">
                <a:ea typeface="Al Bayan Plain" charset="0"/>
                <a:cs typeface="Al Bayan Plain" charset="0"/>
                <a:sym typeface="Al Bayan Plain" charset="0"/>
              </a:rPr>
              <a:t>нейрорецепторы</a:t>
            </a:r>
            <a:r>
              <a:rPr lang="ru-RU" altLang="ru-RU" sz="1400" dirty="0">
                <a:ea typeface="Al Bayan Plain" charset="0"/>
                <a:cs typeface="Al Bayan Plain" charset="0"/>
                <a:sym typeface="Al Bayan Plain" charset="0"/>
              </a:rPr>
              <a:t>. </a:t>
            </a:r>
          </a:p>
          <a:p>
            <a:pPr marL="68263" indent="-68263" defTabSz="447675">
              <a:lnSpc>
                <a:spcPts val="1400"/>
              </a:lnSpc>
              <a:spcBef>
                <a:spcPct val="0"/>
              </a:spcBef>
            </a:pPr>
            <a:endParaRPr lang="ru-RU" altLang="ru-RU" sz="1400" dirty="0" smtClean="0">
              <a:ea typeface="Al Bayan Plain" charset="0"/>
              <a:cs typeface="Al Bayan Plain" charset="0"/>
              <a:sym typeface="Al Bayan Plain" charset="0"/>
            </a:endParaRPr>
          </a:p>
          <a:p>
            <a:pPr marL="285750" indent="-285750" defTabSz="447675">
              <a:lnSpc>
                <a:spcPts val="1400"/>
              </a:lnSpc>
              <a:spcBef>
                <a:spcPct val="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ru-RU" altLang="ru-RU" sz="1400" dirty="0">
                <a:ea typeface="Al Bayan Plain" charset="0"/>
                <a:cs typeface="Al Bayan Plain" charset="0"/>
                <a:sym typeface="Al Bayan Plain" charset="0"/>
              </a:rPr>
              <a:t>Оптимизируя работу клеток кожи, бустеры обеспечивают глубинный, длительный и видимый </a:t>
            </a:r>
            <a:r>
              <a:rPr lang="ru-RU" altLang="ru-RU" sz="1400" dirty="0" smtClean="0">
                <a:ea typeface="Al Bayan Plain" charset="0"/>
                <a:cs typeface="Al Bayan Plain" charset="0"/>
                <a:sym typeface="Al Bayan Plain" charset="0"/>
              </a:rPr>
              <a:t>эффект</a:t>
            </a:r>
            <a:endParaRPr lang="en-US" altLang="ru-RU" sz="1400" dirty="0" smtClean="0">
              <a:ea typeface="Al Bayan Plain" charset="0"/>
              <a:cs typeface="Al Bayan Plain" charset="0"/>
              <a:sym typeface="Al Bayan Plain" charset="0"/>
            </a:endParaRPr>
          </a:p>
          <a:p>
            <a:pPr defTabSz="447675">
              <a:lnSpc>
                <a:spcPts val="1400"/>
              </a:lnSpc>
              <a:spcBef>
                <a:spcPct val="0"/>
              </a:spcBef>
              <a:buClr>
                <a:srgbClr val="92D050"/>
              </a:buClr>
            </a:pPr>
            <a:r>
              <a:rPr lang="en-US" altLang="ru-RU" sz="1400" dirty="0"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en-US" altLang="ru-RU" sz="1400" dirty="0" smtClean="0">
                <a:ea typeface="Al Bayan Plain" charset="0"/>
                <a:cs typeface="Al Bayan Plain" charset="0"/>
                <a:sym typeface="Al Bayan Plain" charset="0"/>
              </a:rPr>
              <a:t>       </a:t>
            </a:r>
            <a:r>
              <a:rPr lang="ru-RU" altLang="ru-RU" sz="1400" dirty="0" smtClean="0">
                <a:ea typeface="Al Bayan Plain" charset="0"/>
                <a:cs typeface="Al Bayan Plain" charset="0"/>
                <a:sym typeface="Al Bayan Plain" charset="0"/>
              </a:rPr>
              <a:t>без «уколов красоты». </a:t>
            </a:r>
            <a:endParaRPr lang="ru-RU" altLang="ru-RU" sz="1400" dirty="0">
              <a:ea typeface="Al Bayan Plain" charset="0"/>
              <a:cs typeface="Al Bayan Plain" charset="0"/>
              <a:sym typeface="Al Bayan Plain" charset="0"/>
            </a:endParaRPr>
          </a:p>
          <a:p>
            <a:pPr marL="68263" indent="-68263" defTabSz="447675">
              <a:lnSpc>
                <a:spcPts val="1400"/>
              </a:lnSpc>
              <a:spcBef>
                <a:spcPct val="0"/>
              </a:spcBef>
            </a:pPr>
            <a:endParaRPr lang="ru-RU" altLang="ru-RU" sz="1400" dirty="0" smtClean="0">
              <a:ea typeface="Al Bayan Plain" charset="0"/>
              <a:cs typeface="Al Bayan Plain" charset="0"/>
              <a:sym typeface="Al Bayan Plain" charset="0"/>
            </a:endParaRPr>
          </a:p>
          <a:p>
            <a:pPr marL="285750" indent="-285750" defTabSz="447675">
              <a:lnSpc>
                <a:spcPts val="1400"/>
              </a:lnSpc>
              <a:spcBef>
                <a:spcPct val="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ru-RU" altLang="ru-RU" sz="1400" dirty="0">
                <a:ea typeface="Al Bayan Plain" charset="0"/>
                <a:cs typeface="Al Bayan Plain" charset="0"/>
                <a:sym typeface="Al Bayan Plain" charset="0"/>
              </a:rPr>
              <a:t>Наиболее выраженный результат от применения заметен на коже, подверженной хроническому стрессу, повреждениям и старению.</a:t>
            </a:r>
          </a:p>
          <a:p>
            <a:pPr marL="68263" indent="-68263" defTabSz="447675">
              <a:lnSpc>
                <a:spcPts val="1400"/>
              </a:lnSpc>
              <a:spcBef>
                <a:spcPct val="0"/>
              </a:spcBef>
            </a:pPr>
            <a:endParaRPr lang="ru-RU" altLang="ru-RU" sz="1400" dirty="0" smtClean="0">
              <a:ea typeface="Al Bayan Plain" charset="0"/>
              <a:cs typeface="Al Bayan Plain" charset="0"/>
              <a:sym typeface="Al Bayan Plain" charset="0"/>
            </a:endParaRPr>
          </a:p>
          <a:p>
            <a:pPr marL="285750" indent="-285750" defTabSz="447675">
              <a:lnSpc>
                <a:spcPts val="1400"/>
              </a:lnSpc>
              <a:spcBef>
                <a:spcPct val="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ru-RU" altLang="ru-RU" sz="1400" dirty="0">
                <a:ea typeface="Al Bayan Plain" charset="0"/>
                <a:cs typeface="Al Bayan Plain" charset="0"/>
                <a:sym typeface="Al Bayan Plain" charset="0"/>
              </a:rPr>
              <a:t>Оптимальное решение для ухода за чувствительной, реактивной кожей</a:t>
            </a:r>
            <a:r>
              <a:rPr lang="ru-RU" altLang="ru-RU" sz="1400" dirty="0" smtClean="0">
                <a:ea typeface="Al Bayan Plain" charset="0"/>
                <a:cs typeface="Al Bayan Plain" charset="0"/>
                <a:sym typeface="Al Bayan Plain" charset="0"/>
              </a:rPr>
              <a:t>.</a:t>
            </a:r>
            <a:endParaRPr lang="ru-RU" altLang="ru-RU" sz="1400" dirty="0"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8498" y="3389064"/>
            <a:ext cx="91427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3" indent="-68263" defTabSz="447675">
              <a:lnSpc>
                <a:spcPts val="1800"/>
              </a:lnSpc>
              <a:spcBef>
                <a:spcPct val="0"/>
              </a:spcBef>
            </a:pPr>
            <a:r>
              <a:rPr lang="en-US" altLang="ru-RU" sz="1800" dirty="0">
                <a:solidFill>
                  <a:srgbClr val="92D050"/>
                </a:solidFill>
                <a:ea typeface="Al Bayan Plain" charset="0"/>
                <a:cs typeface="Al Bayan Plain" charset="0"/>
                <a:sym typeface="Al Bayan Plain" charset="0"/>
              </a:rPr>
              <a:t>TEANA</a:t>
            </a:r>
            <a:r>
              <a:rPr lang="ru-RU" altLang="ru-RU" sz="1800" dirty="0">
                <a:ea typeface="Al Bayan Plain" charset="0"/>
                <a:cs typeface="Al Bayan Plain" charset="0"/>
                <a:sym typeface="Al Bayan Plain" charset="0"/>
              </a:rPr>
              <a:t> — первый косметический бренд, представивший широкую линию </a:t>
            </a:r>
            <a:r>
              <a:rPr lang="ru-RU" altLang="ru-RU" sz="1800" dirty="0" smtClean="0">
                <a:ea typeface="Al Bayan Plain" charset="0"/>
                <a:cs typeface="Al Bayan Plain" charset="0"/>
                <a:sym typeface="Al Bayan Plain" charset="0"/>
              </a:rPr>
              <a:t>бустеров,</a:t>
            </a:r>
          </a:p>
          <a:p>
            <a:pPr marL="68263" indent="-68263" defTabSz="447675">
              <a:lnSpc>
                <a:spcPts val="1800"/>
              </a:lnSpc>
              <a:spcBef>
                <a:spcPct val="0"/>
              </a:spcBef>
            </a:pPr>
            <a:r>
              <a:rPr lang="ru-RU" altLang="ru-RU" sz="1800" dirty="0" smtClean="0">
                <a:ea typeface="Al Bayan Plain" charset="0"/>
                <a:cs typeface="Al Bayan Plain" charset="0"/>
                <a:sym typeface="Al Bayan Plain" charset="0"/>
              </a:rPr>
              <a:t>направленных </a:t>
            </a:r>
            <a:r>
              <a:rPr lang="ru-RU" altLang="ru-RU" sz="1800" dirty="0">
                <a:ea typeface="Al Bayan Plain" charset="0"/>
                <a:cs typeface="Al Bayan Plain" charset="0"/>
                <a:sym typeface="Al Bayan Plain" charset="0"/>
              </a:rPr>
              <a:t>на коррекцию различных несовершенств кожи. </a:t>
            </a:r>
          </a:p>
        </p:txBody>
      </p:sp>
      <p:sp>
        <p:nvSpPr>
          <p:cNvPr id="19" name="object 12"/>
          <p:cNvSpPr/>
          <p:nvPr/>
        </p:nvSpPr>
        <p:spPr>
          <a:xfrm>
            <a:off x="7144519" y="4364845"/>
            <a:ext cx="45719" cy="1943438"/>
          </a:xfrm>
          <a:custGeom>
            <a:avLst/>
            <a:gdLst/>
            <a:ahLst/>
            <a:cxnLst/>
            <a:rect l="l" t="t" r="r" b="b"/>
            <a:pathLst>
              <a:path h="4320540">
                <a:moveTo>
                  <a:pt x="0" y="0"/>
                </a:moveTo>
                <a:lnTo>
                  <a:pt x="0" y="4320006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8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Logo_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8" y="6319736"/>
            <a:ext cx="1234440" cy="762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565303"/>
            <a:ext cx="2088469" cy="4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799" y="550874"/>
            <a:ext cx="7820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indent="-385763"/>
            <a:r>
              <a:rPr lang="ru-RU" altLang="ru-RU" sz="2400" dirty="0">
                <a:solidFill>
                  <a:srgbClr val="92D050"/>
                </a:solidFill>
              </a:rPr>
              <a:t>18 </a:t>
            </a:r>
            <a:r>
              <a:rPr lang="ru-RU" altLang="ru-RU" sz="2400" dirty="0" smtClean="0">
                <a:solidFill>
                  <a:srgbClr val="92D050"/>
                </a:solidFill>
              </a:rPr>
              <a:t>бустеров </a:t>
            </a:r>
            <a:r>
              <a:rPr lang="ru-RU" altLang="ru-RU" sz="2400" dirty="0" err="1">
                <a:solidFill>
                  <a:srgbClr val="FF0080"/>
                </a:solidFill>
              </a:rPr>
              <a:t>Teana</a:t>
            </a:r>
            <a:r>
              <a:rPr lang="ru-RU" altLang="ru-RU" sz="2400" dirty="0">
                <a:solidFill>
                  <a:srgbClr val="FF0080"/>
                </a:solidFill>
              </a:rPr>
              <a:t> </a:t>
            </a:r>
            <a:r>
              <a:rPr lang="ru-RU" altLang="ru-RU" sz="2400" dirty="0" err="1">
                <a:solidFill>
                  <a:srgbClr val="FF0080"/>
                </a:solidFill>
              </a:rPr>
              <a:t>Expert</a:t>
            </a:r>
            <a:r>
              <a:rPr lang="ru-RU" altLang="ru-RU" sz="2400" dirty="0">
                <a:solidFill>
                  <a:srgbClr val="FF0080"/>
                </a:solidFill>
              </a:rPr>
              <a:t> </a:t>
            </a:r>
            <a:r>
              <a:rPr lang="ru-RU" altLang="ru-RU" sz="2400" dirty="0" err="1">
                <a:solidFill>
                  <a:srgbClr val="FF0080"/>
                </a:solidFill>
              </a:rPr>
              <a:t>Boost</a:t>
            </a:r>
            <a:r>
              <a:rPr lang="ru-RU" altLang="ru-RU" sz="2400" dirty="0">
                <a:solidFill>
                  <a:srgbClr val="FF0080"/>
                </a:solidFill>
              </a:rPr>
              <a:t> </a:t>
            </a:r>
            <a:r>
              <a:rPr lang="ru-RU" altLang="ru-RU" sz="2400" dirty="0">
                <a:solidFill>
                  <a:srgbClr val="92D050"/>
                </a:solidFill>
              </a:rPr>
              <a:t>— ключ к </a:t>
            </a:r>
            <a:r>
              <a:rPr lang="ru-RU" altLang="ru-RU" sz="2400" dirty="0" err="1">
                <a:solidFill>
                  <a:srgbClr val="FF0080"/>
                </a:solidFill>
              </a:rPr>
              <a:t>wow</a:t>
            </a:r>
            <a:r>
              <a:rPr lang="ru-RU" altLang="ru-RU" sz="2400" dirty="0">
                <a:solidFill>
                  <a:srgbClr val="FF0080"/>
                </a:solidFill>
              </a:rPr>
              <a:t>-эффекту!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271" y="1413164"/>
            <a:ext cx="5343525" cy="49654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5763" indent="-385763">
              <a:lnSpc>
                <a:spcPts val="2000"/>
              </a:lnSpc>
            </a:pPr>
            <a:r>
              <a:rPr lang="ru-RU" altLang="ru-RU" sz="1200" dirty="0" smtClean="0">
                <a:solidFill>
                  <a:srgbClr val="92D050"/>
                </a:solidFill>
                <a:ea typeface="Al Bayan Plain" charset="0"/>
                <a:cs typeface="Al Bayan Plain" charset="0"/>
                <a:sym typeface="Al Bayan Plain" charset="0"/>
              </a:rPr>
              <a:t>АЛЬТЕРНАТИВА </a:t>
            </a:r>
            <a:r>
              <a:rPr lang="ru-RU" altLang="ru-RU" sz="1200" dirty="0">
                <a:solidFill>
                  <a:srgbClr val="92D050"/>
                </a:solidFill>
                <a:ea typeface="Al Bayan Plain" charset="0"/>
                <a:cs typeface="Al Bayan Plain" charset="0"/>
                <a:sym typeface="Al Bayan Plain" charset="0"/>
              </a:rPr>
              <a:t>САЛОННОЙ КОСМЕТОЛОГИИ </a:t>
            </a:r>
          </a:p>
          <a:p>
            <a:pPr marL="385763" indent="-385763">
              <a:lnSpc>
                <a:spcPts val="2000"/>
              </a:lnSpc>
            </a:pPr>
            <a:r>
              <a:rPr lang="ru-RU" altLang="ru-RU" sz="1100" dirty="0" smtClean="0">
                <a:ea typeface="Al Bayan Plain" charset="0"/>
                <a:cs typeface="Al Bayan Plain" charset="0"/>
                <a:sym typeface="Al Bayan Plain" charset="0"/>
              </a:rPr>
              <a:t>	•</a:t>
            </a:r>
            <a:r>
              <a:rPr lang="ru-RU" altLang="ru-RU" sz="1100" dirty="0">
                <a:ea typeface="Al Bayan Plain" charset="0"/>
                <a:cs typeface="Al Bayan Plain" charset="0"/>
                <a:sym typeface="Al Bayan Plain" charset="0"/>
              </a:rPr>
              <a:t>	Бустер с </a:t>
            </a:r>
            <a:r>
              <a:rPr lang="ru-RU" altLang="ru-RU" sz="1100" dirty="0" err="1">
                <a:ea typeface="Al Bayan Plain" charset="0"/>
                <a:cs typeface="Al Bayan Plain" charset="0"/>
                <a:sym typeface="Al Bayan Plain" charset="0"/>
              </a:rPr>
              <a:t>ионосомами</a:t>
            </a:r>
            <a:r>
              <a:rPr lang="ru-RU" altLang="ru-RU" sz="1100" dirty="0"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100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ФИЛЛИНГ БЕЗ </a:t>
            </a:r>
            <a:r>
              <a:rPr lang="ru-RU" altLang="ru-RU" sz="1100" dirty="0" smtClean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ИНЪЕКЦИЙ</a:t>
            </a:r>
          </a:p>
          <a:p>
            <a:pPr marL="385763" indent="-385763">
              <a:lnSpc>
                <a:spcPts val="2000"/>
              </a:lnSpc>
            </a:pPr>
            <a:r>
              <a:rPr lang="ru-RU" altLang="ru-RU" sz="1100" dirty="0" smtClean="0">
                <a:ea typeface="Al Bayan Plain" charset="0"/>
                <a:cs typeface="Al Bayan Plain" charset="0"/>
                <a:sym typeface="Al Bayan Plain" charset="0"/>
              </a:rPr>
              <a:t>	•	Бустер для очень зрелой кожи</a:t>
            </a:r>
            <a:r>
              <a:rPr lang="ru-RU" altLang="ru-RU" sz="1100" dirty="0" smtClean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 ГОЛУБОЙ РЕТИНОЛ</a:t>
            </a:r>
          </a:p>
          <a:p>
            <a:pPr marL="385763" indent="-385763">
              <a:lnSpc>
                <a:spcPts val="2000"/>
              </a:lnSpc>
            </a:pPr>
            <a:r>
              <a:rPr lang="ru-RU" altLang="ru-RU" sz="1100" dirty="0" smtClean="0">
                <a:ea typeface="Al Bayan Plain" charset="0"/>
                <a:cs typeface="Al Bayan Plain" charset="0"/>
                <a:sym typeface="Al Bayan Plain" charset="0"/>
              </a:rPr>
              <a:t>	•</a:t>
            </a:r>
            <a:r>
              <a:rPr lang="ru-RU" altLang="ru-RU" sz="1100" dirty="0">
                <a:ea typeface="Al Bayan Plain" charset="0"/>
                <a:cs typeface="Al Bayan Plain" charset="0"/>
                <a:sym typeface="Al Bayan Plain" charset="0"/>
              </a:rPr>
              <a:t>	Бустер для нехирургической подтяжки </a:t>
            </a:r>
            <a:r>
              <a:rPr lang="ru-RU" altLang="ru-RU" sz="1100" dirty="0" smtClean="0">
                <a:ea typeface="Al Bayan Plain" charset="0"/>
                <a:cs typeface="Al Bayan Plain" charset="0"/>
                <a:sym typeface="Al Bayan Plain" charset="0"/>
              </a:rPr>
              <a:t>лица</a:t>
            </a:r>
          </a:p>
          <a:p>
            <a:pPr marL="385763" indent="-385763">
              <a:lnSpc>
                <a:spcPts val="2000"/>
              </a:lnSpc>
            </a:pPr>
            <a:r>
              <a:rPr lang="ru-RU" altLang="ru-RU" sz="1100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100" dirty="0" smtClean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               ИДЕАЛЬНЫЙ </a:t>
            </a:r>
            <a:r>
              <a:rPr lang="ru-RU" altLang="ru-RU" sz="1100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ОВАЛ</a:t>
            </a:r>
          </a:p>
          <a:p>
            <a:pPr marL="385763" indent="-385763">
              <a:lnSpc>
                <a:spcPts val="2000"/>
              </a:lnSpc>
            </a:pPr>
            <a:endParaRPr lang="ru-RU" altLang="ru-RU" sz="1100" dirty="0">
              <a:ea typeface="Al Bayan Plain" charset="0"/>
              <a:cs typeface="Al Bayan Plain" charset="0"/>
              <a:sym typeface="Al Bayan Plain" charset="0"/>
            </a:endParaRPr>
          </a:p>
          <a:p>
            <a:pPr marL="385763" indent="-385763">
              <a:lnSpc>
                <a:spcPts val="2000"/>
              </a:lnSpc>
            </a:pPr>
            <a:r>
              <a:rPr lang="ru-RU" altLang="ru-RU" sz="1200" dirty="0">
                <a:solidFill>
                  <a:srgbClr val="92D050"/>
                </a:solidFill>
                <a:ea typeface="Times Roman" charset="0"/>
                <a:cs typeface="Times Roman" charset="0"/>
                <a:sym typeface="Times Roman" charset="0"/>
              </a:rPr>
              <a:t> </a:t>
            </a:r>
            <a:r>
              <a:rPr lang="ru-RU" altLang="ru-RU" sz="1200" dirty="0">
                <a:solidFill>
                  <a:srgbClr val="92D050"/>
                </a:solidFill>
                <a:ea typeface="Al Bayan Plain" charset="0"/>
                <a:cs typeface="Al Bayan Plain" charset="0"/>
                <a:sym typeface="Al Bayan Plain" charset="0"/>
              </a:rPr>
              <a:t>КОРРЕКЦИЯ НЕСОВЕРШЕНСТВ КОЖИ</a:t>
            </a:r>
          </a:p>
          <a:p>
            <a:pPr marL="385763" indent="-385763">
              <a:lnSpc>
                <a:spcPts val="2000"/>
              </a:lnSpc>
            </a:pPr>
            <a:r>
              <a:rPr lang="ru-RU" altLang="ru-RU" sz="1100" dirty="0">
                <a:ea typeface="Al Bayan Plain" charset="0"/>
                <a:cs typeface="Al Bayan Plain" charset="0"/>
                <a:sym typeface="Al Bayan Plain" charset="0"/>
              </a:rPr>
              <a:t>	•	Бустер-корректор сосудистой сеточки </a:t>
            </a:r>
            <a:r>
              <a:rPr lang="ru-RU" altLang="ru-RU" sz="1100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МИРАБИЛИС</a:t>
            </a:r>
          </a:p>
          <a:p>
            <a:pPr marL="385763" indent="-385763">
              <a:lnSpc>
                <a:spcPts val="2000"/>
              </a:lnSpc>
            </a:pPr>
            <a:r>
              <a:rPr lang="ru-RU" altLang="ru-RU" sz="1100" dirty="0">
                <a:ea typeface="Al Bayan Plain" charset="0"/>
                <a:cs typeface="Al Bayan Plain" charset="0"/>
                <a:sym typeface="Al Bayan Plain" charset="0"/>
              </a:rPr>
              <a:t>	•	Бустер-</a:t>
            </a:r>
            <a:r>
              <a:rPr lang="ru-RU" altLang="ru-RU" sz="1100" dirty="0" err="1">
                <a:ea typeface="Al Bayan Plain" charset="0"/>
                <a:cs typeface="Al Bayan Plain" charset="0"/>
                <a:sym typeface="Al Bayan Plain" charset="0"/>
              </a:rPr>
              <a:t>минимайзер</a:t>
            </a:r>
            <a:r>
              <a:rPr lang="ru-RU" altLang="ru-RU" sz="1100" dirty="0">
                <a:ea typeface="Al Bayan Plain" charset="0"/>
                <a:cs typeface="Al Bayan Plain" charset="0"/>
                <a:sym typeface="Al Bayan Plain" charset="0"/>
              </a:rPr>
              <a:t> для пор </a:t>
            </a:r>
            <a:r>
              <a:rPr lang="ru-RU" altLang="ru-RU" sz="1100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НЕВИДИМЫЕ ПОРЫ</a:t>
            </a:r>
          </a:p>
          <a:p>
            <a:pPr marL="385763" indent="-385763">
              <a:lnSpc>
                <a:spcPts val="2000"/>
              </a:lnSpc>
            </a:pPr>
            <a:r>
              <a:rPr lang="ru-RU" altLang="ru-RU" sz="1100" dirty="0">
                <a:ea typeface="Al Bayan Plain" charset="0"/>
                <a:cs typeface="Al Bayan Plain" charset="0"/>
                <a:sym typeface="Al Bayan Plain" charset="0"/>
              </a:rPr>
              <a:t>	•	Бустер для проблемной кожи </a:t>
            </a:r>
            <a:r>
              <a:rPr lang="ru-RU" altLang="ru-RU" sz="1100" dirty="0" smtClean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РАСТИТЕЛЬНАЯ</a:t>
            </a:r>
          </a:p>
          <a:p>
            <a:pPr marL="385763" indent="-385763">
              <a:lnSpc>
                <a:spcPts val="2000"/>
              </a:lnSpc>
            </a:pPr>
            <a:r>
              <a:rPr lang="ru-RU" altLang="ru-RU" sz="1100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100" dirty="0" smtClean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               САЛИЦИЛОВАЯ </a:t>
            </a:r>
            <a:r>
              <a:rPr lang="ru-RU" altLang="ru-RU" sz="1100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КИСЛОТА</a:t>
            </a:r>
          </a:p>
          <a:p>
            <a:pPr marL="385763" indent="-385763">
              <a:lnSpc>
                <a:spcPts val="2000"/>
              </a:lnSpc>
            </a:pPr>
            <a:endParaRPr lang="ru-RU" altLang="ru-RU" sz="1100" dirty="0">
              <a:ea typeface="Al Bayan Plain" charset="0"/>
              <a:cs typeface="Al Bayan Plain" charset="0"/>
              <a:sym typeface="Al Bayan Plain" charset="0"/>
            </a:endParaRPr>
          </a:p>
          <a:p>
            <a:pPr marL="385763" indent="-385763">
              <a:lnSpc>
                <a:spcPts val="2000"/>
              </a:lnSpc>
            </a:pPr>
            <a:r>
              <a:rPr lang="ru-RU" altLang="ru-RU" sz="1200" dirty="0" smtClean="0">
                <a:solidFill>
                  <a:srgbClr val="92D050"/>
                </a:solidFill>
                <a:ea typeface="Al Bayan Plain" charset="0"/>
                <a:cs typeface="Al Bayan Plain" charset="0"/>
                <a:sym typeface="Al Bayan Plain" charset="0"/>
              </a:rPr>
              <a:t>ИНТЕНСИВНОЕ </a:t>
            </a:r>
            <a:r>
              <a:rPr lang="ru-RU" altLang="ru-RU" sz="1200" dirty="0">
                <a:solidFill>
                  <a:srgbClr val="92D050"/>
                </a:solidFill>
                <a:ea typeface="Al Bayan Plain" charset="0"/>
                <a:cs typeface="Al Bayan Plain" charset="0"/>
                <a:sym typeface="Al Bayan Plain" charset="0"/>
              </a:rPr>
              <a:t>ОСВЕТЛЕНИЕ</a:t>
            </a:r>
          </a:p>
          <a:p>
            <a:pPr marL="385763" indent="-385763">
              <a:lnSpc>
                <a:spcPts val="2000"/>
              </a:lnSpc>
            </a:pPr>
            <a:r>
              <a:rPr lang="ru-RU" altLang="ru-RU" sz="1100" dirty="0">
                <a:ea typeface="Al Bayan Plain" charset="0"/>
                <a:cs typeface="Al Bayan Plain" charset="0"/>
                <a:sym typeface="Al Bayan Plain" charset="0"/>
              </a:rPr>
              <a:t>	•	Дневной осветляющий бустер </a:t>
            </a:r>
            <a:r>
              <a:rPr lang="ru-RU" altLang="ru-RU" sz="1100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3D-ЛАЗЕР</a:t>
            </a:r>
          </a:p>
          <a:p>
            <a:pPr marL="385763" indent="-385763">
              <a:lnSpc>
                <a:spcPts val="2000"/>
              </a:lnSpc>
            </a:pPr>
            <a:r>
              <a:rPr lang="ru-RU" altLang="ru-RU" sz="1100" dirty="0">
                <a:ea typeface="Al Bayan Plain" charset="0"/>
                <a:cs typeface="Al Bayan Plain" charset="0"/>
                <a:sym typeface="Al Bayan Plain" charset="0"/>
              </a:rPr>
              <a:t>	•	Ночной осветляющий бустер </a:t>
            </a:r>
            <a:r>
              <a:rPr lang="ru-RU" altLang="ru-RU" sz="1100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СНЕЖНАЯ БЕЛИЗНА</a:t>
            </a:r>
          </a:p>
          <a:p>
            <a:pPr marL="385763" indent="-385763">
              <a:lnSpc>
                <a:spcPts val="2000"/>
              </a:lnSpc>
            </a:pPr>
            <a:r>
              <a:rPr lang="ru-RU" altLang="ru-RU" sz="1100" dirty="0">
                <a:ea typeface="Al Bayan Plain" charset="0"/>
                <a:cs typeface="Al Bayan Plain" charset="0"/>
                <a:sym typeface="Al Bayan Plain" charset="0"/>
              </a:rPr>
              <a:t>	•	Бустер для рук и декольте от пигментных </a:t>
            </a:r>
            <a:r>
              <a:rPr lang="ru-RU" altLang="ru-RU" sz="1100" dirty="0" smtClean="0">
                <a:ea typeface="Al Bayan Plain" charset="0"/>
                <a:cs typeface="Al Bayan Plain" charset="0"/>
                <a:sym typeface="Al Bayan Plain" charset="0"/>
              </a:rPr>
              <a:t>пятен</a:t>
            </a:r>
          </a:p>
          <a:p>
            <a:pPr marL="385763" indent="-385763">
              <a:lnSpc>
                <a:spcPts val="2000"/>
              </a:lnSpc>
            </a:pPr>
            <a:r>
              <a:rPr lang="ru-RU" altLang="ru-RU" sz="1100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100" dirty="0" smtClean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                БЕЛАЯ </a:t>
            </a:r>
            <a:r>
              <a:rPr lang="ru-RU" altLang="ru-RU" sz="1100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КУРКУМА</a:t>
            </a:r>
          </a:p>
          <a:p>
            <a:pPr marL="385763" indent="-385763">
              <a:lnSpc>
                <a:spcPts val="2000"/>
              </a:lnSpc>
            </a:pPr>
            <a:endParaRPr lang="ru-RU" altLang="ru-RU" sz="1100" dirty="0">
              <a:ea typeface="Al Bayan Plain" charset="0"/>
              <a:cs typeface="Al Bayan Plain" charset="0"/>
              <a:sym typeface="Al Bayan Plain" charset="0"/>
            </a:endParaRPr>
          </a:p>
          <a:p>
            <a:pPr marL="385763" indent="-385763">
              <a:lnSpc>
                <a:spcPts val="2000"/>
              </a:lnSpc>
            </a:pPr>
            <a:r>
              <a:rPr lang="ru-RU" altLang="ru-RU" sz="1100" dirty="0">
                <a:solidFill>
                  <a:srgbClr val="92D050"/>
                </a:solidFill>
                <a:ea typeface="Al Bayan Plain" charset="0"/>
                <a:cs typeface="Al Bayan Plain" charset="0"/>
                <a:sym typeface="Al Bayan Plain" charset="0"/>
              </a:rPr>
              <a:t>	</a:t>
            </a:r>
            <a:endParaRPr lang="ru-RU" altLang="ru-RU" sz="1100" dirty="0"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1921" y="1413164"/>
            <a:ext cx="5343525" cy="36830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5763" indent="-385763">
              <a:lnSpc>
                <a:spcPts val="2000"/>
              </a:lnSpc>
            </a:pPr>
            <a:r>
              <a:rPr lang="ru-RU" altLang="ru-RU" sz="1200" dirty="0">
                <a:solidFill>
                  <a:srgbClr val="92D050"/>
                </a:solidFill>
                <a:ea typeface="Al Bayan Plain" charset="0"/>
                <a:cs typeface="Al Bayan Plain" charset="0"/>
                <a:sym typeface="Al Bayan Plain" charset="0"/>
              </a:rPr>
              <a:t>ЗАЩИТА ОТ ФАКТОРОВ СТАРЕНИЯ КОЖИ</a:t>
            </a:r>
          </a:p>
          <a:p>
            <a:pPr marL="385763" indent="-385763">
              <a:lnSpc>
                <a:spcPts val="2000"/>
              </a:lnSpc>
            </a:pPr>
            <a:r>
              <a:rPr lang="ru-RU" altLang="ru-RU" sz="1100" dirty="0">
                <a:ea typeface="Al Bayan Plain" charset="0"/>
                <a:cs typeface="Al Bayan Plain" charset="0"/>
                <a:sym typeface="Al Bayan Plain" charset="0"/>
              </a:rPr>
              <a:t>	•	Дневной осветляющий бустер SPF 30 </a:t>
            </a:r>
            <a:r>
              <a:rPr lang="ru-RU" altLang="ru-RU" sz="1100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ТОТАЛЬНАЯ ЗАЩИТА</a:t>
            </a:r>
          </a:p>
          <a:p>
            <a:pPr marL="385763" indent="-385763">
              <a:lnSpc>
                <a:spcPts val="2000"/>
              </a:lnSpc>
            </a:pPr>
            <a:r>
              <a:rPr lang="ru-RU" altLang="ru-RU" sz="1100" dirty="0">
                <a:ea typeface="Al Bayan Plain" charset="0"/>
                <a:cs typeface="Al Bayan Plain" charset="0"/>
                <a:sym typeface="Al Bayan Plain" charset="0"/>
              </a:rPr>
              <a:t>	•	Минеральный бустер-энергетик для уставшей кожи </a:t>
            </a:r>
            <a:r>
              <a:rPr lang="ru-RU" altLang="ru-RU" sz="1100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СТОП-СТРЕСС</a:t>
            </a:r>
          </a:p>
          <a:p>
            <a:pPr marL="385763" indent="-385763">
              <a:lnSpc>
                <a:spcPts val="2000"/>
              </a:lnSpc>
            </a:pPr>
            <a:r>
              <a:rPr lang="ru-RU" altLang="ru-RU" sz="1100" dirty="0">
                <a:ea typeface="Al Bayan Plain" charset="0"/>
                <a:cs typeface="Al Bayan Plain" charset="0"/>
                <a:sym typeface="Al Bayan Plain" charset="0"/>
              </a:rPr>
              <a:t>	•	Бустер против </a:t>
            </a:r>
            <a:r>
              <a:rPr lang="ru-RU" altLang="ru-RU" sz="1100" dirty="0" err="1">
                <a:ea typeface="Al Bayan Plain" charset="0"/>
                <a:cs typeface="Al Bayan Plain" charset="0"/>
                <a:sym typeface="Al Bayan Plain" charset="0"/>
              </a:rPr>
              <a:t>гликации</a:t>
            </a:r>
            <a:r>
              <a:rPr lang="ru-RU" altLang="ru-RU" sz="1100" dirty="0"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100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ГЛИКО-СТОП</a:t>
            </a:r>
          </a:p>
          <a:p>
            <a:pPr marL="385763" indent="-385763">
              <a:lnSpc>
                <a:spcPts val="2000"/>
              </a:lnSpc>
            </a:pPr>
            <a:r>
              <a:rPr lang="ru-RU" altLang="ru-RU" sz="1100" dirty="0">
                <a:ea typeface="Al Bayan Plain" charset="0"/>
                <a:cs typeface="Al Bayan Plain" charset="0"/>
                <a:sym typeface="Al Bayan Plain" charset="0"/>
              </a:rPr>
              <a:t>	•	Бустер-протектор </a:t>
            </a:r>
            <a:r>
              <a:rPr lang="ru-RU" altLang="ru-RU" sz="1100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ОТ ВОСПАЛИТЕЛЬНОГО СТАРЕНИЯ</a:t>
            </a:r>
          </a:p>
          <a:p>
            <a:pPr marL="385763" indent="-385763">
              <a:lnSpc>
                <a:spcPts val="2000"/>
              </a:lnSpc>
            </a:pPr>
            <a:r>
              <a:rPr lang="ru-RU" altLang="ru-RU" sz="1100" dirty="0">
                <a:ea typeface="Al Bayan Plain" charset="0"/>
                <a:cs typeface="Al Bayan Plain" charset="0"/>
                <a:sym typeface="Al Bayan Plain" charset="0"/>
              </a:rPr>
              <a:t>	•	Бустер с экстрактами бореальных деревьев </a:t>
            </a:r>
            <a:r>
              <a:rPr lang="ru-RU" altLang="ru-RU" sz="1100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ЭКСТРЕМАЛЬНЫЙ УХОД</a:t>
            </a:r>
          </a:p>
          <a:p>
            <a:pPr marL="385763" indent="-385763">
              <a:lnSpc>
                <a:spcPts val="2000"/>
              </a:lnSpc>
            </a:pPr>
            <a:endParaRPr lang="ru-RU" altLang="ru-RU" sz="1100" dirty="0">
              <a:ea typeface="Al Bayan Plain" charset="0"/>
              <a:cs typeface="Al Bayan Plain" charset="0"/>
              <a:sym typeface="Al Bayan Plain" charset="0"/>
            </a:endParaRPr>
          </a:p>
          <a:p>
            <a:pPr marL="385763" indent="-385763">
              <a:lnSpc>
                <a:spcPts val="2000"/>
              </a:lnSpc>
            </a:pPr>
            <a:r>
              <a:rPr lang="ru-RU" altLang="ru-RU" sz="1200" dirty="0" smtClean="0">
                <a:solidFill>
                  <a:srgbClr val="92D050"/>
                </a:solidFill>
                <a:ea typeface="Al Bayan Plain" charset="0"/>
                <a:cs typeface="Al Bayan Plain" charset="0"/>
                <a:sym typeface="Al Bayan Plain" charset="0"/>
              </a:rPr>
              <a:t>УКРЕПЛЕНИЕ </a:t>
            </a:r>
            <a:r>
              <a:rPr lang="ru-RU" altLang="ru-RU" sz="1200" dirty="0">
                <a:solidFill>
                  <a:srgbClr val="92D050"/>
                </a:solidFill>
                <a:ea typeface="Al Bayan Plain" charset="0"/>
                <a:cs typeface="Al Bayan Plain" charset="0"/>
                <a:sym typeface="Al Bayan Plain" charset="0"/>
              </a:rPr>
              <a:t>СТРУКТУРЫ КОЖИ И ANTI-AGE УХОД </a:t>
            </a:r>
          </a:p>
          <a:p>
            <a:pPr marL="385763" indent="-385763">
              <a:lnSpc>
                <a:spcPts val="2000"/>
              </a:lnSpc>
            </a:pPr>
            <a:r>
              <a:rPr lang="ru-RU" altLang="ru-RU" sz="1100" dirty="0">
                <a:ea typeface="Al Bayan Plain" charset="0"/>
                <a:cs typeface="Al Bayan Plain" charset="0"/>
                <a:sym typeface="Al Bayan Plain" charset="0"/>
              </a:rPr>
              <a:t>	•	Омолаживающий бустер для гурманов </a:t>
            </a:r>
            <a:r>
              <a:rPr lang="ru-RU" altLang="ru-RU" sz="1100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БЕЛЫЙ ТРЮФЕЛЬ</a:t>
            </a:r>
          </a:p>
          <a:p>
            <a:pPr marL="385763" indent="-385763">
              <a:lnSpc>
                <a:spcPts val="2000"/>
              </a:lnSpc>
            </a:pPr>
            <a:r>
              <a:rPr lang="ru-RU" altLang="ru-RU" sz="1100" dirty="0">
                <a:ea typeface="Al Bayan Plain" charset="0"/>
                <a:cs typeface="Al Bayan Plain" charset="0"/>
                <a:sym typeface="Al Bayan Plain" charset="0"/>
              </a:rPr>
              <a:t>	•	Бустер с </a:t>
            </a:r>
            <a:r>
              <a:rPr lang="ru-RU" altLang="ru-RU" sz="1100" dirty="0" err="1">
                <a:ea typeface="Al Bayan Plain" charset="0"/>
                <a:cs typeface="Al Bayan Plain" charset="0"/>
                <a:sym typeface="Al Bayan Plain" charset="0"/>
              </a:rPr>
              <a:t>фитостволовыми</a:t>
            </a:r>
            <a:r>
              <a:rPr lang="ru-RU" altLang="ru-RU" sz="1100" dirty="0">
                <a:ea typeface="Al Bayan Plain" charset="0"/>
                <a:cs typeface="Al Bayan Plain" charset="0"/>
                <a:sym typeface="Al Bayan Plain" charset="0"/>
              </a:rPr>
              <a:t> клетками </a:t>
            </a:r>
            <a:r>
              <a:rPr lang="ru-RU" altLang="ru-RU" sz="1100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ЭДЕЛЬВЕЙС И ГАРДЕНИЯ</a:t>
            </a:r>
          </a:p>
          <a:p>
            <a:pPr marL="385763" indent="-385763">
              <a:lnSpc>
                <a:spcPts val="2000"/>
              </a:lnSpc>
            </a:pPr>
            <a:r>
              <a:rPr lang="ru-RU" altLang="ru-RU" sz="1100" dirty="0">
                <a:ea typeface="Al Bayan Plain" charset="0"/>
                <a:cs typeface="Al Bayan Plain" charset="0"/>
                <a:sym typeface="Al Bayan Plain" charset="0"/>
              </a:rPr>
              <a:t>	•	Кремниевый бустер </a:t>
            </a:r>
            <a:r>
              <a:rPr lang="ru-RU" altLang="ru-RU" sz="1100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РЕСТРУКТУРИЗАТОР</a:t>
            </a:r>
          </a:p>
          <a:p>
            <a:pPr marL="385763" indent="-385763">
              <a:lnSpc>
                <a:spcPts val="2000"/>
              </a:lnSpc>
            </a:pPr>
            <a:endParaRPr lang="ru-RU" altLang="ru-RU" sz="1100" dirty="0">
              <a:ea typeface="Al Bayan Plain" charset="0"/>
              <a:cs typeface="Al Bayan Plain" charset="0"/>
              <a:sym typeface="Al Bayan Plain" charset="0"/>
            </a:endParaRPr>
          </a:p>
          <a:p>
            <a:pPr marL="385763" indent="-385763">
              <a:lnSpc>
                <a:spcPts val="2000"/>
              </a:lnSpc>
            </a:pPr>
            <a:r>
              <a:rPr lang="ru-RU" altLang="ru-RU" sz="1200" dirty="0">
                <a:solidFill>
                  <a:srgbClr val="92D050"/>
                </a:solidFill>
                <a:ea typeface="Al Bayan Plain" charset="0"/>
                <a:cs typeface="Al Bayan Plain" charset="0"/>
                <a:sym typeface="Al Bayan Plain" charset="0"/>
              </a:rPr>
              <a:t>УСИЛЕНИЕ РОСТА БРОВЕЙ И РЕСНИЦ</a:t>
            </a:r>
          </a:p>
          <a:p>
            <a:pPr marL="385763" indent="-385763">
              <a:lnSpc>
                <a:spcPts val="2000"/>
              </a:lnSpc>
            </a:pPr>
            <a:r>
              <a:rPr lang="ru-RU" altLang="ru-RU" sz="1100" dirty="0">
                <a:ea typeface="Al Bayan Plain" charset="0"/>
                <a:cs typeface="Al Bayan Plain" charset="0"/>
                <a:sym typeface="Al Bayan Plain" charset="0"/>
              </a:rPr>
              <a:t>	•	</a:t>
            </a:r>
            <a:r>
              <a:rPr lang="ru-RU" altLang="ru-RU" sz="1100" dirty="0" smtClean="0">
                <a:ea typeface="Al Bayan Plain" charset="0"/>
                <a:cs typeface="Al Bayan Plain" charset="0"/>
                <a:sym typeface="Al Bayan Plain" charset="0"/>
              </a:rPr>
              <a:t>Бустер </a:t>
            </a:r>
            <a:r>
              <a:rPr lang="ru-RU" altLang="ru-RU" sz="1100" dirty="0">
                <a:ea typeface="Al Bayan Plain" charset="0"/>
                <a:cs typeface="Al Bayan Plain" charset="0"/>
                <a:sym typeface="Al Bayan Plain" charset="0"/>
              </a:rPr>
              <a:t>для роста ресниц и бровей </a:t>
            </a:r>
            <a:r>
              <a:rPr lang="ru-RU" altLang="ru-RU" sz="1100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ЛИСТВЕННИЦА И ЧАЙНЫЙ КУСТ</a:t>
            </a:r>
          </a:p>
        </p:txBody>
      </p:sp>
    </p:spTree>
    <p:extLst>
      <p:ext uri="{BB962C8B-B14F-4D97-AF65-F5344CB8AC3E}">
        <p14:creationId xmlns:p14="http://schemas.microsoft.com/office/powerpoint/2010/main" val="4064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0469" y="537595"/>
            <a:ext cx="6777037" cy="1818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913" indent="-188913" defTabSz="520700"/>
            <a:r>
              <a:rPr lang="ru-RU" altLang="ru-RU" sz="1800" dirty="0" smtClean="0">
                <a:solidFill>
                  <a:srgbClr val="92D050"/>
                </a:solidFill>
                <a:cs typeface="Calibri" pitchFamily="34" charset="0"/>
                <a:sym typeface="Calibri" pitchFamily="34" charset="0"/>
              </a:rPr>
              <a:t>ПРИВЛЕКАТЕЛЬНОСТЬ ПРОДУКТА:</a:t>
            </a:r>
          </a:p>
          <a:p>
            <a:pPr marL="188913" indent="-188913" defTabSz="520700"/>
            <a:endParaRPr lang="ru-RU" altLang="ru-RU" sz="1600" dirty="0">
              <a:solidFill>
                <a:srgbClr val="9BBB59"/>
              </a:solidFill>
              <a:cs typeface="Calibri" pitchFamily="34" charset="0"/>
              <a:sym typeface="Calibri" pitchFamily="34" charset="0"/>
            </a:endParaRPr>
          </a:p>
          <a:p>
            <a:pPr marL="188913" indent="-188913" defTabSz="520700">
              <a:lnSpc>
                <a:spcPts val="1700"/>
              </a:lnSpc>
              <a:buSzPct val="100000"/>
              <a:buFont typeface="Arial" pitchFamily="34" charset="0"/>
              <a:buChar char="•"/>
            </a:pPr>
            <a:r>
              <a:rPr lang="ru-RU" altLang="ru-RU" sz="1600" dirty="0">
                <a:cs typeface="Calibri" pitchFamily="34" charset="0"/>
                <a:sym typeface="Calibri" pitchFamily="34" charset="0"/>
              </a:rPr>
              <a:t>Активное продвижение </a:t>
            </a:r>
            <a:r>
              <a:rPr lang="ru-RU" altLang="ru-RU" sz="1600" dirty="0" smtClean="0">
                <a:cs typeface="Calibri" pitchFamily="34" charset="0"/>
                <a:sym typeface="Calibri" pitchFamily="34" charset="0"/>
              </a:rPr>
              <a:t>(BTL</a:t>
            </a:r>
            <a:r>
              <a:rPr lang="en-US" altLang="ru-RU" sz="1600" dirty="0" smtClean="0">
                <a:cs typeface="Calibri" pitchFamily="34" charset="0"/>
                <a:sym typeface="Calibri" pitchFamily="34" charset="0"/>
              </a:rPr>
              <a:t>, digital</a:t>
            </a:r>
            <a:r>
              <a:rPr lang="ru-RU" altLang="ru-RU" sz="1600" dirty="0" smtClean="0">
                <a:cs typeface="Calibri" pitchFamily="34" charset="0"/>
                <a:sym typeface="Calibri" pitchFamily="34" charset="0"/>
              </a:rPr>
              <a:t>)</a:t>
            </a:r>
            <a:endParaRPr lang="ru-RU" altLang="ru-RU" sz="1600" dirty="0">
              <a:cs typeface="Calibri" pitchFamily="34" charset="0"/>
              <a:sym typeface="Calibri" pitchFamily="34" charset="0"/>
            </a:endParaRPr>
          </a:p>
          <a:p>
            <a:pPr marL="188913" indent="-188913" defTabSz="520700">
              <a:buSzPct val="100000"/>
              <a:buFont typeface="Arial" pitchFamily="34" charset="0"/>
              <a:buChar char="•"/>
            </a:pPr>
            <a:r>
              <a:rPr lang="ru-RU" altLang="ru-RU" sz="1600" dirty="0">
                <a:cs typeface="Calibri" pitchFamily="34" charset="0"/>
                <a:sym typeface="Calibri" pitchFamily="34" charset="0"/>
              </a:rPr>
              <a:t>Обучающие тренинги для персонала</a:t>
            </a:r>
          </a:p>
          <a:p>
            <a:pPr marL="188913" indent="-188913" defTabSz="520700">
              <a:buSzPct val="100000"/>
              <a:buFont typeface="Arial" pitchFamily="34" charset="0"/>
              <a:buChar char="•"/>
            </a:pPr>
            <a:r>
              <a:rPr lang="ru-RU" altLang="ru-RU" sz="1600" dirty="0">
                <a:cs typeface="Calibri" pitchFamily="34" charset="0"/>
                <a:sym typeface="Calibri" pitchFamily="34" charset="0"/>
              </a:rPr>
              <a:t>Т</a:t>
            </a:r>
            <a:r>
              <a:rPr lang="ru-RU" altLang="ru-RU" sz="1600" dirty="0" smtClean="0">
                <a:cs typeface="Calibri" pitchFamily="34" charset="0"/>
                <a:sym typeface="Calibri" pitchFamily="34" charset="0"/>
              </a:rPr>
              <a:t>естеры</a:t>
            </a:r>
            <a:endParaRPr lang="ru-RU" altLang="ru-RU" sz="1600" dirty="0">
              <a:cs typeface="Calibri" pitchFamily="34" charset="0"/>
              <a:sym typeface="Calibri" pitchFamily="34" charset="0"/>
            </a:endParaRPr>
          </a:p>
          <a:p>
            <a:pPr marL="188913" indent="-188913" defTabSz="520700">
              <a:buSzPct val="100000"/>
              <a:buFont typeface="Arial" pitchFamily="34" charset="0"/>
              <a:buChar char="•"/>
            </a:pPr>
            <a:r>
              <a:rPr lang="ru-RU" altLang="ru-RU" sz="1600" dirty="0" smtClean="0">
                <a:cs typeface="Calibri" pitchFamily="34" charset="0"/>
                <a:sym typeface="Calibri" pitchFamily="34" charset="0"/>
              </a:rPr>
              <a:t>Регулярные </a:t>
            </a:r>
            <a:r>
              <a:rPr lang="ru-RU" altLang="ru-RU" sz="1600" dirty="0">
                <a:cs typeface="Calibri" pitchFamily="34" charset="0"/>
                <a:sym typeface="Calibri" pitchFamily="34" charset="0"/>
              </a:rPr>
              <a:t>ценовые </a:t>
            </a:r>
            <a:r>
              <a:rPr lang="ru-RU" altLang="ru-RU" sz="1600" dirty="0" smtClean="0">
                <a:cs typeface="Calibri" pitchFamily="34" charset="0"/>
                <a:sym typeface="Calibri" pitchFamily="34" charset="0"/>
              </a:rPr>
              <a:t>акции</a:t>
            </a:r>
          </a:p>
          <a:p>
            <a:pPr marL="188913" indent="-188913" defTabSz="520700">
              <a:buSzPct val="100000"/>
              <a:buFont typeface="Arial" pitchFamily="34" charset="0"/>
              <a:buChar char="•"/>
            </a:pPr>
            <a:r>
              <a:rPr lang="ru-RU" altLang="ru-RU" sz="1600" dirty="0">
                <a:cs typeface="Calibri" pitchFamily="34" charset="0"/>
                <a:sym typeface="Calibri" pitchFamily="34" charset="0"/>
              </a:rPr>
              <a:t>Предоставление POS-материалов для размещения в местах </a:t>
            </a:r>
            <a:r>
              <a:rPr lang="ru-RU" altLang="ru-RU" sz="1600" dirty="0" smtClean="0">
                <a:cs typeface="Calibri" pitchFamily="34" charset="0"/>
                <a:sym typeface="Calibri" pitchFamily="34" charset="0"/>
              </a:rPr>
              <a:t>продаж</a:t>
            </a:r>
            <a:endParaRPr lang="ru-RU" altLang="ru-RU" sz="1600" dirty="0">
              <a:cs typeface="Calibri" pitchFamily="34" charset="0"/>
              <a:sym typeface="Calibri" pitchFamily="34" charset="0"/>
            </a:endParaRPr>
          </a:p>
        </p:txBody>
      </p:sp>
      <p:pic>
        <p:nvPicPr>
          <p:cNvPr id="5" name="Изображение 2" descr="Logo_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8" y="6319736"/>
            <a:ext cx="1234440" cy="762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565303"/>
            <a:ext cx="2088469" cy="4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0469" y="2969392"/>
            <a:ext cx="9523045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 defTabSz="520700">
              <a:lnSpc>
                <a:spcPts val="1700"/>
              </a:lnSpc>
            </a:pPr>
            <a:r>
              <a:rPr lang="ru-RU" altLang="ru-RU" sz="16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ВЫГОДЫ ДЛЯ ПОКУПАТЕЛЯ:</a:t>
            </a:r>
          </a:p>
          <a:p>
            <a:pPr marL="185738" indent="-185738" defTabSz="520700">
              <a:lnSpc>
                <a:spcPts val="1700"/>
              </a:lnSpc>
            </a:pPr>
            <a:endParaRPr lang="ru-RU" altLang="ru-RU" sz="1600" dirty="0">
              <a:solidFill>
                <a:srgbClr val="9BBB59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185738" indent="-185738" defTabSz="520700">
              <a:lnSpc>
                <a:spcPts val="1700"/>
              </a:lnSpc>
              <a:buSzPct val="100000"/>
              <a:buFont typeface="Arial" pitchFamily="34" charset="0"/>
              <a:buChar char="•"/>
            </a:pPr>
            <a:r>
              <a:rPr lang="ru-RU" altLang="ru-RU" sz="1600" dirty="0">
                <a:latin typeface="Calibri" pitchFamily="34" charset="0"/>
                <a:cs typeface="Calibri" pitchFamily="34" charset="0"/>
                <a:sym typeface="Calibri" pitchFamily="34" charset="0"/>
              </a:rPr>
              <a:t>Принципиально новый формат косметики с революционным механизмом действия</a:t>
            </a:r>
          </a:p>
          <a:p>
            <a:pPr marL="185738" indent="-185738" defTabSz="520700">
              <a:lnSpc>
                <a:spcPts val="1700"/>
              </a:lnSpc>
              <a:buSzPct val="100000"/>
              <a:buFont typeface="Arial" pitchFamily="34" charset="0"/>
              <a:buChar char="•"/>
            </a:pPr>
            <a:r>
              <a:rPr lang="ru-RU" altLang="ru-RU" sz="1600" dirty="0">
                <a:latin typeface="Calibri" pitchFamily="34" charset="0"/>
                <a:cs typeface="Calibri" pitchFamily="34" charset="0"/>
                <a:sym typeface="Calibri" pitchFamily="34" charset="0"/>
              </a:rPr>
              <a:t>Все бустеры содержат уникальные нейроактивные компоненты с доказанным быстрым эффектом</a:t>
            </a:r>
          </a:p>
          <a:p>
            <a:pPr marL="185738" indent="-185738" defTabSz="520700">
              <a:lnSpc>
                <a:spcPts val="1700"/>
              </a:lnSpc>
              <a:buSzPct val="100000"/>
              <a:buFont typeface="Arial" pitchFamily="34" charset="0"/>
              <a:buChar char="•"/>
            </a:pPr>
            <a:r>
              <a:rPr lang="ru-RU" altLang="ru-RU" sz="1600" dirty="0">
                <a:latin typeface="Calibri" pitchFamily="34" charset="0"/>
                <a:cs typeface="Calibri" pitchFamily="34" charset="0"/>
                <a:sym typeface="Calibri" pitchFamily="34" charset="0"/>
              </a:rPr>
              <a:t>Такой широкой линейки бустеров нет ни у одного косметического бренда!</a:t>
            </a:r>
          </a:p>
          <a:p>
            <a:pPr marL="185738" indent="-185738" defTabSz="520700">
              <a:lnSpc>
                <a:spcPts val="1700"/>
              </a:lnSpc>
              <a:buSzPct val="100000"/>
              <a:buFont typeface="Arial" pitchFamily="34" charset="0"/>
              <a:buChar char="•"/>
            </a:pPr>
            <a:r>
              <a:rPr lang="ru-RU" altLang="ru-RU" sz="1600" dirty="0">
                <a:latin typeface="Calibri" pitchFamily="34" charset="0"/>
                <a:cs typeface="Calibri" pitchFamily="34" charset="0"/>
                <a:sym typeface="Calibri" pitchFamily="34" charset="0"/>
              </a:rPr>
              <a:t>Решение любой проблемы кожи — у одного бренда</a:t>
            </a:r>
          </a:p>
          <a:p>
            <a:pPr marL="185738" indent="-185738" defTabSz="520700">
              <a:lnSpc>
                <a:spcPts val="1700"/>
              </a:lnSpc>
              <a:buSzPct val="100000"/>
              <a:buFont typeface="Arial" pitchFamily="34" charset="0"/>
              <a:buChar char="•"/>
            </a:pPr>
            <a:r>
              <a:rPr lang="ru-RU" altLang="ru-RU" sz="1600" dirty="0">
                <a:latin typeface="Calibri" pitchFamily="34" charset="0"/>
                <a:cs typeface="Calibri" pitchFamily="34" charset="0"/>
                <a:sym typeface="Calibri" pitchFamily="34" charset="0"/>
              </a:rPr>
              <a:t>Экономичный расход благодаря инновационной упаковке с удобным дозатором и высокой концентрации активов</a:t>
            </a:r>
          </a:p>
          <a:p>
            <a:pPr marL="185738" indent="-185738" defTabSz="520700">
              <a:lnSpc>
                <a:spcPts val="1700"/>
              </a:lnSpc>
              <a:buSzPct val="100000"/>
              <a:buFont typeface="Arial" pitchFamily="34" charset="0"/>
              <a:buChar char="•"/>
            </a:pPr>
            <a:r>
              <a:rPr lang="ru-RU" altLang="ru-RU" sz="1600" dirty="0">
                <a:latin typeface="Calibri" pitchFamily="34" charset="0"/>
                <a:cs typeface="Calibri" pitchFamily="34" charset="0"/>
                <a:sym typeface="Calibri" pitchFamily="34" charset="0"/>
              </a:rPr>
              <a:t>От </a:t>
            </a:r>
            <a:r>
              <a:rPr lang="ru-RU" altLang="ru-RU" sz="16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22</a:t>
            </a:r>
            <a:r>
              <a:rPr lang="ru-RU" altLang="ru-RU" sz="1600" dirty="0">
                <a:latin typeface="Calibri" pitchFamily="34" charset="0"/>
                <a:cs typeface="Calibri" pitchFamily="34" charset="0"/>
                <a:sym typeface="Calibri" pitchFamily="34" charset="0"/>
              </a:rPr>
              <a:t> до </a:t>
            </a:r>
            <a:r>
              <a:rPr lang="ru-RU" altLang="ru-RU" sz="16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50</a:t>
            </a:r>
            <a:r>
              <a:rPr lang="ru-RU" altLang="ru-RU" sz="1600" dirty="0"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r>
              <a:rPr lang="ru-RU" altLang="ru-RU" sz="1600" b="1" dirty="0">
                <a:solidFill>
                  <a:srgbClr val="1D1D1B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руб.</a:t>
            </a:r>
            <a:r>
              <a:rPr lang="ru-RU" altLang="ru-RU" sz="1600" dirty="0">
                <a:latin typeface="Calibri" pitchFamily="34" charset="0"/>
                <a:cs typeface="Calibri" pitchFamily="34" charset="0"/>
                <a:sym typeface="Calibri" pitchFamily="34" charset="0"/>
              </a:rPr>
              <a:t> в день (при расходе 0,5-1 мл в день) — за салонный эффект не выходя из дома</a:t>
            </a:r>
            <a:endParaRPr lang="ru-RU" alt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0469" y="5158570"/>
            <a:ext cx="5343525" cy="7463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4463" indent="-144463" defTabSz="520700">
              <a:lnSpc>
                <a:spcPts val="1700"/>
              </a:lnSpc>
            </a:pPr>
            <a:r>
              <a:rPr lang="ru-RU" altLang="ru-RU" sz="18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ЦЕНОВОЕ ПОЗИЦИОНИРОВАНИЕ:</a:t>
            </a:r>
          </a:p>
          <a:p>
            <a:pPr marL="144463" indent="-144463" defTabSz="520700">
              <a:lnSpc>
                <a:spcPts val="1700"/>
              </a:lnSpc>
            </a:pPr>
            <a:endParaRPr lang="ru-RU" altLang="ru-RU" sz="1800" dirty="0">
              <a:solidFill>
                <a:srgbClr val="9BBB59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144463" indent="-144463" defTabSz="520700">
              <a:lnSpc>
                <a:spcPts val="1700"/>
              </a:lnSpc>
              <a:buSzPct val="100000"/>
              <a:buFont typeface="Arial" pitchFamily="34" charset="0"/>
              <a:buChar char="•"/>
            </a:pPr>
            <a:r>
              <a:rPr lang="ru-RU" altLang="ru-RU" sz="1600" dirty="0">
                <a:latin typeface="Calibri" pitchFamily="34" charset="0"/>
                <a:cs typeface="Calibri" pitchFamily="34" charset="0"/>
                <a:sym typeface="Calibri" pitchFamily="34" charset="0"/>
              </a:rPr>
              <a:t>РРЦ 850-1000 Р </a:t>
            </a:r>
          </a:p>
        </p:txBody>
      </p:sp>
    </p:spTree>
    <p:extLst>
      <p:ext uri="{BB962C8B-B14F-4D97-AF65-F5344CB8AC3E}">
        <p14:creationId xmlns:p14="http://schemas.microsoft.com/office/powerpoint/2010/main" val="1856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19" y="216267"/>
            <a:ext cx="10022464" cy="709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41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Logo_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8" y="6319736"/>
            <a:ext cx="1234440" cy="762000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518498" y="995637"/>
            <a:ext cx="7988194" cy="259045"/>
          </a:xfrm>
          <a:prstGeom prst="rect">
            <a:avLst/>
          </a:prstGeom>
        </p:spPr>
        <p:txBody>
          <a:bodyPr vert="horz" wrap="square" lIns="0" tIns="73660" rIns="0" bIns="0" rtlCol="0" anchor="ctr">
            <a:sp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6050" indent="-146050" algn="l" defTabSz="457200">
              <a:lnSpc>
                <a:spcPct val="500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 smtClean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БУСТЕР С ИОНОСОМАМИ</a:t>
            </a:r>
            <a:r>
              <a:rPr lang="en-US" altLang="ru-RU" sz="2400" dirty="0" smtClean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2400" b="1" dirty="0" smtClean="0">
                <a:latin typeface="+mn-lt"/>
                <a:ea typeface="Al Bayan Plain" charset="0"/>
                <a:cs typeface="Al Bayan Plain" charset="0"/>
                <a:sym typeface="Al Bayan Plain" charset="0"/>
              </a:rPr>
              <a:t>ФИЛЛИНГ БЕЗ ИНЪЕКЦИЙ</a:t>
            </a:r>
            <a:endParaRPr lang="ru-RU" altLang="ru-RU" sz="1800" b="1" dirty="0">
              <a:latin typeface="+mn-lt"/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518497" y="1991575"/>
            <a:ext cx="4789170" cy="22749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6050" indent="-146050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Корректирует возрастные изменения кожи путем увеличения жировых тканей там, где это необходимо. </a:t>
            </a:r>
          </a:p>
          <a:p>
            <a:pPr marL="146050" indent="-146050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Уменьшает носогубные складки и улучшает овал </a:t>
            </a:r>
            <a:r>
              <a:rPr lang="ru-RU" altLang="ru-RU" sz="1500" dirty="0" smtClean="0">
                <a:ea typeface="Al Bayan Plain" charset="0"/>
                <a:cs typeface="Al Bayan Plain" charset="0"/>
                <a:sym typeface="Al Bayan Plain" charset="0"/>
              </a:rPr>
              <a:t>лица.</a:t>
            </a:r>
            <a:endParaRPr lang="ru-RU" altLang="ru-RU" sz="1500" dirty="0">
              <a:ea typeface="Al Bayan Plain" charset="0"/>
              <a:cs typeface="Al Bayan Plain" charset="0"/>
              <a:sym typeface="Al Bayan Plain" charset="0"/>
            </a:endParaRPr>
          </a:p>
          <a:p>
            <a:pPr marL="146050" indent="-146050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Замедляет старение кожи, обусловленное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гликацией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(склеивание молекул коллагена и эластина глюкозой).</a:t>
            </a:r>
          </a:p>
          <a:p>
            <a:pPr marL="146050" indent="-146050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Делает кожу более гладкой и подтянутой, разглаживает морщины.</a:t>
            </a:r>
          </a:p>
          <a:p>
            <a:pPr marL="0" indent="0" defTabSz="457200">
              <a:buNone/>
              <a:tabLst>
                <a:tab pos="139700" algn="l"/>
                <a:tab pos="457200" algn="l"/>
              </a:tabLst>
            </a:pPr>
            <a:r>
              <a:rPr lang="ru-RU" altLang="ru-RU" sz="1500" b="1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Активные компоненты: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XEP-018,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Neurophroline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Mariliance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Adipofill’in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Kombuchka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Volufiline</a:t>
            </a:r>
            <a:r>
              <a:rPr lang="ru-RU" altLang="ru-RU" sz="1500" b="1" dirty="0">
                <a:cs typeface="Calibri" pitchFamily="34" charset="0"/>
                <a:sym typeface="Calibri" pitchFamily="34" charset="0"/>
              </a:rPr>
              <a:t>. </a:t>
            </a:r>
            <a:endParaRPr lang="ru-RU" altLang="ru-RU" sz="1500" b="1" baseline="-13000" dirty="0"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307667" y="4723665"/>
            <a:ext cx="234569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В </a:t>
            </a: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коробке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:</a:t>
            </a:r>
            <a:r>
              <a:rPr lang="ru-RU" sz="140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lang="ru-RU" sz="1400" b="1" dirty="0" smtClean="0">
                <a:solidFill>
                  <a:srgbClr val="1D1D1B"/>
                </a:solidFill>
                <a:latin typeface="+mj-lt"/>
                <a:cs typeface="BlissPro-Light"/>
              </a:rPr>
              <a:t>21</a:t>
            </a:r>
            <a:r>
              <a:rPr lang="ru-RU" sz="1400" b="1" spc="-11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b="1" dirty="0" err="1" smtClean="0">
                <a:solidFill>
                  <a:srgbClr val="1D1D1B"/>
                </a:solidFill>
                <a:latin typeface="+mj-lt"/>
                <a:cs typeface="BlissPro-Medium"/>
              </a:rPr>
              <a:t>шт</a:t>
            </a:r>
            <a:endParaRPr sz="1400" b="1" dirty="0" smtClean="0">
              <a:latin typeface="+mj-lt"/>
              <a:cs typeface="BlissPro-Medium"/>
            </a:endParaRPr>
          </a:p>
          <a:p>
            <a:pPr marL="12700" marR="508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Штрих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код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: </a:t>
            </a:r>
            <a:r>
              <a:rPr lang="ru-RU" sz="1400" b="1" dirty="0" smtClean="0"/>
              <a:t>4680003062197</a:t>
            </a:r>
          </a:p>
          <a:p>
            <a:pPr marL="12700" marR="508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Страна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производитель:</a:t>
            </a:r>
            <a:r>
              <a:rPr sz="1400" spc="-100" dirty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Россия</a:t>
            </a:r>
            <a:r>
              <a:rPr sz="1400" dirty="0">
                <a:solidFill>
                  <a:srgbClr val="1D1D1B"/>
                </a:solidFill>
                <a:latin typeface="+mj-lt"/>
                <a:cs typeface="BlissPro-Medium"/>
              </a:rPr>
              <a:t> 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Срок годности: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36</a:t>
            </a:r>
            <a:r>
              <a:rPr sz="1400" b="1" spc="-100" dirty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месяцев</a:t>
            </a:r>
            <a:endParaRPr sz="1400" b="1" dirty="0">
              <a:latin typeface="+mj-lt"/>
              <a:cs typeface="BlissPro-Medium"/>
            </a:endParaRPr>
          </a:p>
          <a:p>
            <a:pPr marL="1270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Объем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: </a:t>
            </a:r>
            <a:r>
              <a:rPr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2</a:t>
            </a:r>
            <a:r>
              <a:rPr lang="ru-RU" sz="1400" b="1" dirty="0" smtClean="0">
                <a:solidFill>
                  <a:srgbClr val="1D1D1B"/>
                </a:solidFill>
                <a:latin typeface="+mj-lt"/>
                <a:cs typeface="BlissPro-Medium"/>
              </a:rPr>
              <a:t>0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мл</a:t>
            </a:r>
            <a:endParaRPr sz="1400" b="1" dirty="0">
              <a:latin typeface="+mj-lt"/>
              <a:cs typeface="BlissPro-Medium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454333"/>
            <a:ext cx="2088469" cy="4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2"/>
          <p:cNvSpPr txBox="1">
            <a:spLocks/>
          </p:cNvSpPr>
          <p:nvPr/>
        </p:nvSpPr>
        <p:spPr>
          <a:xfrm>
            <a:off x="518498" y="1331606"/>
            <a:ext cx="7988194" cy="235962"/>
          </a:xfrm>
          <a:prstGeom prst="rect">
            <a:avLst/>
          </a:prstGeom>
        </p:spPr>
        <p:txBody>
          <a:bodyPr vert="horz" wrap="square" lIns="0" tIns="73660" rIns="0" bIns="0" rtlCol="0" anchor="ctr">
            <a:sp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6050" indent="-146050" algn="l" defTabSz="457200">
              <a:lnSpc>
                <a:spcPct val="50000"/>
              </a:lnSpc>
              <a:tabLst>
                <a:tab pos="139700" algn="l"/>
                <a:tab pos="457200" algn="l"/>
              </a:tabLst>
            </a:pPr>
            <a:r>
              <a:rPr lang="ru-RU" altLang="ru-RU" sz="1800" i="1" dirty="0" smtClean="0">
                <a:solidFill>
                  <a:srgbClr val="6F6F6E"/>
                </a:solidFill>
                <a:latin typeface="+mn-lt"/>
                <a:ea typeface="Al Bayan Plain" charset="0"/>
                <a:cs typeface="Al Bayan Plain" charset="0"/>
                <a:sym typeface="Al Bayan Plain" charset="0"/>
              </a:rPr>
              <a:t>Инновационная </a:t>
            </a:r>
            <a:r>
              <a:rPr lang="ru-RU" altLang="ru-RU" sz="1800" i="1" dirty="0">
                <a:solidFill>
                  <a:srgbClr val="6F6F6E"/>
                </a:solidFill>
                <a:latin typeface="+mn-lt"/>
                <a:ea typeface="Al Bayan Plain" charset="0"/>
                <a:cs typeface="Al Bayan Plain" charset="0"/>
                <a:sym typeface="Al Bayan Plain" charset="0"/>
              </a:rPr>
              <a:t>технология </a:t>
            </a:r>
            <a:r>
              <a:rPr lang="ru-RU" altLang="ru-RU" sz="1800" i="1" dirty="0" err="1">
                <a:solidFill>
                  <a:srgbClr val="6F6F6E"/>
                </a:solidFill>
                <a:latin typeface="+mn-lt"/>
                <a:ea typeface="Al Bayan Plain" charset="0"/>
                <a:cs typeface="Al Bayan Plain" charset="0"/>
                <a:sym typeface="Al Bayan Plain" charset="0"/>
              </a:rPr>
              <a:t>липофиллинга</a:t>
            </a:r>
            <a:r>
              <a:rPr lang="ru-RU" altLang="ru-RU" sz="1800" i="1" dirty="0">
                <a:solidFill>
                  <a:srgbClr val="6F6F6E"/>
                </a:solidFill>
                <a:latin typeface="+mn-lt"/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800" i="1" dirty="0" smtClean="0">
                <a:solidFill>
                  <a:srgbClr val="6F6F6E"/>
                </a:solidFill>
                <a:latin typeface="+mn-lt"/>
                <a:ea typeface="Al Bayan Plain" charset="0"/>
                <a:cs typeface="Al Bayan Plain" charset="0"/>
                <a:sym typeface="Al Bayan Plain" charset="0"/>
              </a:rPr>
              <a:t>без уколов</a:t>
            </a:r>
            <a:endParaRPr lang="ru-RU" altLang="ru-RU" sz="1800" i="1" dirty="0">
              <a:solidFill>
                <a:srgbClr val="6F6F6E"/>
              </a:solidFill>
              <a:latin typeface="+mn-lt"/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13" name="object 2"/>
          <p:cNvSpPr txBox="1">
            <a:spLocks/>
          </p:cNvSpPr>
          <p:nvPr/>
        </p:nvSpPr>
        <p:spPr>
          <a:xfrm>
            <a:off x="518497" y="547955"/>
            <a:ext cx="7988194" cy="289823"/>
          </a:xfrm>
          <a:prstGeom prst="rect">
            <a:avLst/>
          </a:prstGeom>
        </p:spPr>
        <p:txBody>
          <a:bodyPr vert="horz" wrap="square" lIns="0" tIns="73660" rIns="0" bIns="0" rtlCol="0" anchor="ctr">
            <a:sp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6050" indent="-146050" algn="l" defTabSz="457200">
              <a:lnSpc>
                <a:spcPct val="500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 smtClean="0">
                <a:solidFill>
                  <a:srgbClr val="FF0080"/>
                </a:solidFill>
                <a:latin typeface="+mn-lt"/>
                <a:ea typeface="Al Bayan Plain" charset="0"/>
                <a:cs typeface="Al Bayan Plain" charset="0"/>
                <a:sym typeface="Al Bayan Plain" charset="0"/>
              </a:rPr>
              <a:t>Альтернатива салонной косметологии</a:t>
            </a:r>
            <a:endParaRPr lang="ru-RU" altLang="ru-RU" sz="1800" dirty="0">
              <a:solidFill>
                <a:srgbClr val="FF0080"/>
              </a:solidFill>
              <a:latin typeface="+mn-lt"/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138" y="4723666"/>
            <a:ext cx="4129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Тип кожи: </a:t>
            </a:r>
            <a:r>
              <a:rPr lang="ru-RU" sz="1400" dirty="0"/>
              <a:t>любой</a:t>
            </a:r>
          </a:p>
          <a:p>
            <a:r>
              <a:rPr lang="ru-RU" sz="1400" b="1" dirty="0"/>
              <a:t>Применение: </a:t>
            </a:r>
            <a:r>
              <a:rPr lang="ru-RU" sz="1400" dirty="0"/>
              <a:t>нанести 2-3 капли до сыворотки, крема или маски. </a:t>
            </a:r>
            <a:r>
              <a:rPr lang="ru-RU" sz="1400" dirty="0" smtClean="0"/>
              <a:t>Или </a:t>
            </a:r>
            <a:r>
              <a:rPr lang="ru-RU" sz="1400" dirty="0"/>
              <a:t>добавить 2-3 капли в любое средство ухода (смешать в ладони </a:t>
            </a:r>
            <a:r>
              <a:rPr lang="ru-RU" sz="1400" dirty="0" smtClean="0"/>
              <a:t>перед </a:t>
            </a:r>
            <a:r>
              <a:rPr lang="ru-RU" sz="1400" dirty="0"/>
              <a:t>нанесением на кожу).</a:t>
            </a:r>
          </a:p>
          <a:p>
            <a:endParaRPr lang="ru-RU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37" y="1860463"/>
            <a:ext cx="2794582" cy="506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3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Logo_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98" y="6319736"/>
            <a:ext cx="1234440" cy="762000"/>
          </a:xfrm>
          <a:prstGeom prst="rect">
            <a:avLst/>
          </a:prstGeom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518497" y="2081710"/>
            <a:ext cx="5605211" cy="21364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6050" indent="-146050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Выравнивает тон и текстуру кожи подобно </a:t>
            </a:r>
            <a:r>
              <a:rPr lang="ru-RU" altLang="ru-RU" sz="1500" dirty="0" err="1" smtClean="0">
                <a:ea typeface="Al Bayan Plain" charset="0"/>
                <a:cs typeface="Al Bayan Plain" charset="0"/>
                <a:sym typeface="Al Bayan Plain" charset="0"/>
              </a:rPr>
              <a:t>ретинолу</a:t>
            </a:r>
            <a:r>
              <a:rPr lang="ru-RU" altLang="ru-RU" sz="1500" dirty="0" smtClean="0">
                <a:ea typeface="Al Bayan Plain" charset="0"/>
                <a:cs typeface="Al Bayan Plain" charset="0"/>
                <a:sym typeface="Al Bayan Plain" charset="0"/>
              </a:rPr>
              <a:t>,</a:t>
            </a:r>
          </a:p>
          <a:p>
            <a:pPr marL="0" indent="0" defTabSz="457200">
              <a:buSzPct val="100000"/>
              <a:buNone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500" dirty="0" smtClean="0">
                <a:ea typeface="Al Bayan Plain" charset="0"/>
                <a:cs typeface="Al Bayan Plain" charset="0"/>
                <a:sym typeface="Al Bayan Plain" charset="0"/>
              </a:rPr>
              <a:t>   но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без его побочных эффектов (сухости, </a:t>
            </a:r>
            <a:r>
              <a:rPr lang="ru-RU" altLang="ru-RU" sz="1500" dirty="0" smtClean="0">
                <a:ea typeface="Al Bayan Plain" charset="0"/>
                <a:cs typeface="Al Bayan Plain" charset="0"/>
                <a:sym typeface="Al Bayan Plain" charset="0"/>
              </a:rPr>
              <a:t>красноты,</a:t>
            </a:r>
          </a:p>
          <a:p>
            <a:pPr marL="0" indent="0" defTabSz="457200">
              <a:buSzPct val="100000"/>
              <a:buNone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</a:t>
            </a:r>
            <a:r>
              <a:rPr lang="ru-RU" altLang="ru-RU" sz="1500" dirty="0" smtClean="0">
                <a:ea typeface="Al Bayan Plain" charset="0"/>
                <a:cs typeface="Al Bayan Plain" charset="0"/>
                <a:sym typeface="Al Bayan Plain" charset="0"/>
              </a:rPr>
              <a:t>   шелушения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). </a:t>
            </a:r>
          </a:p>
          <a:p>
            <a:pPr marL="146050" indent="-146050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Восстанавливает и омолаживает кожу на клеточном уровне. </a:t>
            </a:r>
          </a:p>
          <a:p>
            <a:pPr marL="146050" indent="-146050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Уменьшает пигментацию и дефекты кожи.  </a:t>
            </a:r>
          </a:p>
          <a:p>
            <a:pPr marL="146050" indent="-146050" defTabSz="457200">
              <a:buSzPct val="100000"/>
              <a:buFontTx/>
              <a:buChar char="•"/>
              <a:tabLst>
                <a:tab pos="139700" algn="l"/>
                <a:tab pos="457200" algn="l"/>
              </a:tabLst>
            </a:pP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Увлажняет, разглаживает морщины</a:t>
            </a:r>
            <a:r>
              <a:rPr lang="ru-RU" altLang="ru-RU" sz="1500" dirty="0" smtClean="0">
                <a:ea typeface="Al Bayan Plain" charset="0"/>
                <a:cs typeface="Al Bayan Plain" charset="0"/>
                <a:sym typeface="Al Bayan Plain" charset="0"/>
              </a:rPr>
              <a:t>.</a:t>
            </a:r>
          </a:p>
          <a:p>
            <a:pPr marL="0" indent="0" defTabSz="457200">
              <a:buSzPct val="130000"/>
              <a:buNone/>
              <a:tabLst>
                <a:tab pos="139700" algn="l"/>
                <a:tab pos="457200" algn="l"/>
              </a:tabLst>
            </a:pPr>
            <a:r>
              <a:rPr lang="ru-RU" altLang="ru-RU" sz="1500" b="1" dirty="0" smtClean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Активные </a:t>
            </a:r>
            <a:r>
              <a:rPr lang="ru-RU" altLang="ru-RU" sz="1500" b="1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компоненты: 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XEP-018,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Neurophroline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Mariliance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Lanablue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Unisteron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Y-50,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Unirepair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 Е-43, </a:t>
            </a:r>
            <a:r>
              <a:rPr lang="ru-RU" altLang="ru-RU" sz="1500" dirty="0" err="1">
                <a:ea typeface="Al Bayan Plain" charset="0"/>
                <a:cs typeface="Al Bayan Plain" charset="0"/>
                <a:sym typeface="Al Bayan Plain" charset="0"/>
              </a:rPr>
              <a:t>Relistase</a:t>
            </a:r>
            <a:r>
              <a:rPr lang="ru-RU" altLang="ru-RU" sz="1500" dirty="0">
                <a:ea typeface="Al Bayan Plain" charset="0"/>
                <a:cs typeface="Al Bayan Plain" charset="0"/>
                <a:sym typeface="Al Bayan Plain" charset="0"/>
              </a:rPr>
              <a:t>. 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5317099" y="4734113"/>
            <a:ext cx="234569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В коробке: </a:t>
            </a:r>
            <a:r>
              <a:rPr lang="ru-RU" sz="1400" b="1" dirty="0" smtClean="0">
                <a:solidFill>
                  <a:srgbClr val="1D1D1B"/>
                </a:solidFill>
                <a:latin typeface="+mj-lt"/>
                <a:cs typeface="BlissPro-Light"/>
              </a:rPr>
              <a:t>21</a:t>
            </a:r>
            <a:r>
              <a:rPr sz="1400" b="1" spc="-110" dirty="0" smtClean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шт</a:t>
            </a:r>
            <a:endParaRPr sz="1400" b="1" dirty="0">
              <a:latin typeface="+mj-lt"/>
              <a:cs typeface="BlissPro-Medium"/>
            </a:endParaRPr>
          </a:p>
          <a:p>
            <a:pPr marL="12700" marR="5080"/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Штрих код: </a:t>
            </a:r>
            <a:r>
              <a:rPr lang="ru-RU" sz="1400" b="1" dirty="0"/>
              <a:t>4680003062111</a:t>
            </a:r>
          </a:p>
          <a:p>
            <a:pPr marL="12700" marR="5080">
              <a:lnSpc>
                <a:spcPct val="100000"/>
              </a:lnSpc>
            </a:pPr>
            <a:r>
              <a:rPr sz="1400" dirty="0" err="1" smtClean="0">
                <a:solidFill>
                  <a:srgbClr val="1D1D1B"/>
                </a:solidFill>
                <a:latin typeface="+mj-lt"/>
                <a:cs typeface="BlissPro-Light"/>
              </a:rPr>
              <a:t>Страна</a:t>
            </a:r>
            <a:r>
              <a:rPr sz="1400" dirty="0" smtClean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производитель:</a:t>
            </a:r>
            <a:r>
              <a:rPr sz="1400" spc="-100" dirty="0">
                <a:solidFill>
                  <a:srgbClr val="1D1D1B"/>
                </a:solidFill>
                <a:latin typeface="+mj-lt"/>
                <a:cs typeface="BlissPro-Light"/>
              </a:rPr>
              <a:t>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Россия</a:t>
            </a:r>
            <a:r>
              <a:rPr sz="1400" dirty="0">
                <a:solidFill>
                  <a:srgbClr val="1D1D1B"/>
                </a:solidFill>
                <a:latin typeface="+mj-lt"/>
                <a:cs typeface="BlissPro-Medium"/>
              </a:rPr>
              <a:t>  </a:t>
            </a:r>
            <a:r>
              <a:rPr sz="1400" dirty="0">
                <a:solidFill>
                  <a:srgbClr val="1D1D1B"/>
                </a:solidFill>
                <a:latin typeface="+mj-lt"/>
                <a:cs typeface="BlissPro-Light"/>
              </a:rPr>
              <a:t>Срок годности: </a:t>
            </a:r>
            <a:r>
              <a:rPr sz="1400" b="1" dirty="0">
                <a:solidFill>
                  <a:srgbClr val="1D1D1B"/>
                </a:solidFill>
                <a:latin typeface="+mj-lt"/>
                <a:cs typeface="BlissPro-Medium"/>
              </a:rPr>
              <a:t>36</a:t>
            </a:r>
            <a:r>
              <a:rPr sz="1400" b="1" spc="-100" dirty="0">
                <a:solidFill>
                  <a:srgbClr val="1D1D1B"/>
                </a:solidFill>
                <a:latin typeface="+mj-lt"/>
                <a:cs typeface="BlissPro-Medium"/>
              </a:rPr>
              <a:t> </a:t>
            </a:r>
            <a:r>
              <a:rPr sz="1400" b="1" dirty="0" err="1" smtClean="0">
                <a:solidFill>
                  <a:srgbClr val="1D1D1B"/>
                </a:solidFill>
                <a:latin typeface="+mj-lt"/>
                <a:cs typeface="BlissPro-Medium"/>
              </a:rPr>
              <a:t>месяцев</a:t>
            </a:r>
            <a:endParaRPr lang="ru-RU" sz="1400" b="1" dirty="0" smtClean="0">
              <a:solidFill>
                <a:srgbClr val="1D1D1B"/>
              </a:solidFill>
              <a:latin typeface="+mj-lt"/>
              <a:cs typeface="BlissPro-Medium"/>
            </a:endParaRPr>
          </a:p>
          <a:p>
            <a:pPr marL="12700" marR="5080"/>
            <a:r>
              <a:rPr lang="ru-RU" sz="1400" dirty="0">
                <a:solidFill>
                  <a:srgbClr val="1D1D1B"/>
                </a:solidFill>
                <a:cs typeface="BlissPro-Light"/>
              </a:rPr>
              <a:t>Объем: </a:t>
            </a:r>
            <a:r>
              <a:rPr lang="ru-RU" sz="1400" b="1" dirty="0">
                <a:solidFill>
                  <a:srgbClr val="1D1D1B"/>
                </a:solidFill>
                <a:cs typeface="BlissPro-Light"/>
              </a:rPr>
              <a:t>2</a:t>
            </a:r>
            <a:r>
              <a:rPr lang="ru-RU" sz="1400" b="1" dirty="0">
                <a:solidFill>
                  <a:srgbClr val="1D1D1B"/>
                </a:solidFill>
                <a:cs typeface="BlissPro-Medium"/>
              </a:rPr>
              <a:t>0</a:t>
            </a:r>
            <a:r>
              <a:rPr lang="ru-RU" sz="1400" b="1" spc="-110" dirty="0">
                <a:solidFill>
                  <a:srgbClr val="1D1D1B"/>
                </a:solidFill>
                <a:cs typeface="BlissPro-Medium"/>
              </a:rPr>
              <a:t> </a:t>
            </a:r>
            <a:r>
              <a:rPr lang="ru-RU" sz="1400" b="1" dirty="0" smtClean="0">
                <a:solidFill>
                  <a:srgbClr val="1D1D1B"/>
                </a:solidFill>
                <a:cs typeface="BlissPro-Medium"/>
              </a:rPr>
              <a:t>мл</a:t>
            </a:r>
            <a:endParaRPr lang="ru-RU" sz="1400" b="1" dirty="0">
              <a:cs typeface="BlissPro-Medium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565303"/>
            <a:ext cx="2088469" cy="4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7313" y="453393"/>
            <a:ext cx="88367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indent="-146050" defTabSz="457200">
              <a:lnSpc>
                <a:spcPts val="30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Альтернатива салонной </a:t>
            </a:r>
            <a:r>
              <a:rPr lang="ru-RU" altLang="ru-RU" sz="2400" dirty="0" smtClean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косметологии</a:t>
            </a:r>
            <a:r>
              <a:rPr lang="ru-RU" altLang="ru-RU" sz="2800" dirty="0">
                <a:solidFill>
                  <a:srgbClr val="FF0080"/>
                </a:solidFill>
                <a:ea typeface="Al Bayan Plain" charset="0"/>
                <a:cs typeface="Al Bayan Plain" charset="0"/>
                <a:sym typeface="Al Bayan Plain" charset="0"/>
              </a:rPr>
              <a:t> 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138" y="4723666"/>
            <a:ext cx="4129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Тип кожи: </a:t>
            </a:r>
            <a:r>
              <a:rPr lang="ru-RU" sz="1400" dirty="0"/>
              <a:t>любой</a:t>
            </a:r>
          </a:p>
          <a:p>
            <a:r>
              <a:rPr lang="ru-RU" sz="1400" b="1" dirty="0"/>
              <a:t>Применение: </a:t>
            </a:r>
            <a:r>
              <a:rPr lang="ru-RU" sz="1400" dirty="0"/>
              <a:t>нанести 2-3 капли до сыворотки, крема или маски. </a:t>
            </a:r>
            <a:r>
              <a:rPr lang="ru-RU" sz="1400" dirty="0" smtClean="0"/>
              <a:t>Или </a:t>
            </a:r>
            <a:r>
              <a:rPr lang="ru-RU" sz="1400" dirty="0"/>
              <a:t>добавить 2-3 капли в любое средство ухода (смешать в ладони </a:t>
            </a:r>
            <a:r>
              <a:rPr lang="ru-RU" sz="1400" dirty="0" smtClean="0"/>
              <a:t>перед </a:t>
            </a:r>
            <a:r>
              <a:rPr lang="ru-RU" sz="1400" dirty="0"/>
              <a:t>нанесением на кожу).</a:t>
            </a:r>
          </a:p>
          <a:p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7665" y="921238"/>
            <a:ext cx="7766517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indent="-146050" defTabSz="457200">
              <a:lnSpc>
                <a:spcPts val="2600"/>
              </a:lnSpc>
              <a:tabLst>
                <a:tab pos="139700" algn="l"/>
                <a:tab pos="457200" algn="l"/>
              </a:tabLst>
            </a:pPr>
            <a:r>
              <a:rPr lang="ru-RU" altLang="ru-RU" sz="2400" dirty="0">
                <a:ea typeface="Al Bayan Plain" charset="0"/>
                <a:cs typeface="Al Bayan Plain" charset="0"/>
                <a:sym typeface="Al Bayan Plain" charset="0"/>
              </a:rPr>
              <a:t>БУСТЕР ДЛЯ ОЧЕНЬ ЗРЕЛОЙ КОЖИ </a:t>
            </a:r>
            <a:r>
              <a:rPr lang="ru-RU" altLang="ru-RU" sz="2400" b="1" dirty="0">
                <a:ea typeface="Al Bayan Plain" charset="0"/>
                <a:cs typeface="Al Bayan Plain" charset="0"/>
                <a:sym typeface="Al Bayan Plain" charset="0"/>
              </a:rPr>
              <a:t>ГОЛУБОЙ </a:t>
            </a:r>
            <a:r>
              <a:rPr lang="ru-RU" altLang="ru-RU" sz="2400" b="1" dirty="0" smtClean="0">
                <a:ea typeface="Al Bayan Plain" charset="0"/>
                <a:cs typeface="Al Bayan Plain" charset="0"/>
                <a:sym typeface="Al Bayan Plain" charset="0"/>
              </a:rPr>
              <a:t>РЕТИНОЛ</a:t>
            </a:r>
            <a:endParaRPr lang="ru-RU" altLang="ru-RU" sz="2400" b="1" dirty="0">
              <a:ea typeface="Al Bayan Plain" charset="0"/>
              <a:cs typeface="Al Bayan Plain" charset="0"/>
              <a:sym typeface="Al Bayan Plain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7313" y="1269001"/>
            <a:ext cx="3973780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6050" indent="-146050" defTabSz="457200">
              <a:lnSpc>
                <a:spcPts val="2600"/>
              </a:lnSpc>
              <a:tabLst>
                <a:tab pos="139700" algn="l"/>
                <a:tab pos="457200" algn="l"/>
              </a:tabLst>
            </a:pPr>
            <a:r>
              <a:rPr lang="ru-RU" altLang="ru-RU" sz="1800" i="1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Эффект </a:t>
            </a:r>
            <a:r>
              <a:rPr lang="ru-RU" altLang="ru-RU" sz="1800" i="1" dirty="0" err="1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ретинола</a:t>
            </a:r>
            <a:r>
              <a:rPr lang="ru-RU" altLang="ru-RU" sz="1800" i="1" dirty="0">
                <a:solidFill>
                  <a:srgbClr val="6F6F6E"/>
                </a:solidFill>
                <a:ea typeface="Al Bayan Plain" charset="0"/>
                <a:cs typeface="Al Bayan Plain" charset="0"/>
                <a:sym typeface="Al Bayan Plain" charset="0"/>
              </a:rPr>
              <a:t> без раздражения. </a:t>
            </a:r>
            <a:endParaRPr lang="ru-RU" altLang="ru-RU" sz="1800" i="1" dirty="0">
              <a:solidFill>
                <a:srgbClr val="FF0080"/>
              </a:solidFill>
              <a:ea typeface="Al Bayan Plain" charset="0"/>
              <a:cs typeface="Al Bayan Plain" charset="0"/>
              <a:sym typeface="Al Bayan Plain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447" y="1823094"/>
            <a:ext cx="2846409" cy="502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4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2754</TotalTime>
  <Words>2828</Words>
  <Application>Microsoft Office PowerPoint</Application>
  <PresentationFormat>Произвольный</PresentationFormat>
  <Paragraphs>402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Teana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Mullin</dc:creator>
  <cp:lastModifiedBy>Валерия Гоголева</cp:lastModifiedBy>
  <cp:revision>192</cp:revision>
  <dcterms:created xsi:type="dcterms:W3CDTF">2017-12-11T06:29:41Z</dcterms:created>
  <dcterms:modified xsi:type="dcterms:W3CDTF">2018-12-19T14:26:16Z</dcterms:modified>
</cp:coreProperties>
</file>